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notesMasterIdLst>
    <p:notesMasterId r:id="rId14"/>
  </p:notesMasterIdLst>
  <p:handoutMasterIdLst>
    <p:handoutMasterId r:id="rId15"/>
  </p:handoutMasterIdLst>
  <p:sldIdLst>
    <p:sldId id="261" r:id="rId2"/>
    <p:sldId id="263" r:id="rId3"/>
    <p:sldId id="293" r:id="rId4"/>
    <p:sldId id="292" r:id="rId5"/>
    <p:sldId id="278" r:id="rId6"/>
    <p:sldId id="291" r:id="rId7"/>
    <p:sldId id="279" r:id="rId8"/>
    <p:sldId id="283" r:id="rId9"/>
    <p:sldId id="284" r:id="rId10"/>
    <p:sldId id="294" r:id="rId11"/>
    <p:sldId id="285" r:id="rId12"/>
    <p:sldId id="274" r:id="rId13"/>
  </p:sldIdLst>
  <p:sldSz cx="12192000" cy="6858000"/>
  <p:notesSz cx="6858000" cy="9144000"/>
  <p:defaultText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474747"/>
    <a:srgbClr val="53565A"/>
    <a:srgbClr val="70AD47"/>
    <a:srgbClr val="F0C430"/>
    <a:srgbClr val="FFB81C"/>
    <a:srgbClr val="ED7D31"/>
    <a:srgbClr val="C55A11"/>
    <a:srgbClr val="D8D9DA"/>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367787-8DD3-4D74-B82F-BBC508D156CA}" v="17" dt="2021-09-21T07:25:45.0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96357" autoAdjust="0"/>
  </p:normalViewPr>
  <p:slideViewPr>
    <p:cSldViewPr snapToGrid="0">
      <p:cViewPr varScale="1">
        <p:scale>
          <a:sx n="110" d="100"/>
          <a:sy n="110" d="100"/>
        </p:scale>
        <p:origin x="34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és Ramos Galán" userId="3eef43e4-d749-48f5-b636-5999c199e30c" providerId="ADAL" clId="{19367787-8DD3-4D74-B82F-BBC508D156CA}"/>
    <pc:docChg chg="custSel modSld">
      <pc:chgData name="Andrés Ramos Galán" userId="3eef43e4-d749-48f5-b636-5999c199e30c" providerId="ADAL" clId="{19367787-8DD3-4D74-B82F-BBC508D156CA}" dt="2021-09-21T07:25:45.036" v="105" actId="14100"/>
      <pc:docMkLst>
        <pc:docMk/>
      </pc:docMkLst>
      <pc:sldChg chg="modSp mod">
        <pc:chgData name="Andrés Ramos Galán" userId="3eef43e4-d749-48f5-b636-5999c199e30c" providerId="ADAL" clId="{19367787-8DD3-4D74-B82F-BBC508D156CA}" dt="2021-09-21T07:22:19.547" v="89" actId="1035"/>
        <pc:sldMkLst>
          <pc:docMk/>
          <pc:sldMk cId="3213534974" sldId="263"/>
        </pc:sldMkLst>
        <pc:spChg chg="mod">
          <ac:chgData name="Andrés Ramos Galán" userId="3eef43e4-d749-48f5-b636-5999c199e30c" providerId="ADAL" clId="{19367787-8DD3-4D74-B82F-BBC508D156CA}" dt="2021-09-21T07:22:19.547" v="89" actId="1035"/>
          <ac:spMkLst>
            <pc:docMk/>
            <pc:sldMk cId="3213534974" sldId="263"/>
            <ac:spMk id="34" creationId="{00000000-0000-0000-0000-000000000000}"/>
          </ac:spMkLst>
        </pc:spChg>
        <pc:spChg chg="mod">
          <ac:chgData name="Andrés Ramos Galán" userId="3eef43e4-d749-48f5-b636-5999c199e30c" providerId="ADAL" clId="{19367787-8DD3-4D74-B82F-BBC508D156CA}" dt="2021-09-21T07:22:16.011" v="84" actId="1037"/>
          <ac:spMkLst>
            <pc:docMk/>
            <pc:sldMk cId="3213534974" sldId="263"/>
            <ac:spMk id="35" creationId="{00000000-0000-0000-0000-000000000000}"/>
          </ac:spMkLst>
        </pc:spChg>
        <pc:spChg chg="mod">
          <ac:chgData name="Andrés Ramos Galán" userId="3eef43e4-d749-48f5-b636-5999c199e30c" providerId="ADAL" clId="{19367787-8DD3-4D74-B82F-BBC508D156CA}" dt="2021-09-21T07:22:06.323" v="69" actId="1035"/>
          <ac:spMkLst>
            <pc:docMk/>
            <pc:sldMk cId="3213534974" sldId="263"/>
            <ac:spMk id="36" creationId="{00000000-0000-0000-0000-000000000000}"/>
          </ac:spMkLst>
        </pc:spChg>
        <pc:spChg chg="mod">
          <ac:chgData name="Andrés Ramos Galán" userId="3eef43e4-d749-48f5-b636-5999c199e30c" providerId="ADAL" clId="{19367787-8DD3-4D74-B82F-BBC508D156CA}" dt="2021-09-21T07:22:11.683" v="78" actId="1035"/>
          <ac:spMkLst>
            <pc:docMk/>
            <pc:sldMk cId="3213534974" sldId="263"/>
            <ac:spMk id="37" creationId="{00000000-0000-0000-0000-000000000000}"/>
          </ac:spMkLst>
        </pc:spChg>
      </pc:sldChg>
      <pc:sldChg chg="modSp mod">
        <pc:chgData name="Andrés Ramos Galán" userId="3eef43e4-d749-48f5-b636-5999c199e30c" providerId="ADAL" clId="{19367787-8DD3-4D74-B82F-BBC508D156CA}" dt="2021-09-21T07:24:34.004" v="104" actId="339"/>
        <pc:sldMkLst>
          <pc:docMk/>
          <pc:sldMk cId="1177478129" sldId="278"/>
        </pc:sldMkLst>
        <pc:spChg chg="mod">
          <ac:chgData name="Andrés Ramos Galán" userId="3eef43e4-d749-48f5-b636-5999c199e30c" providerId="ADAL" clId="{19367787-8DD3-4D74-B82F-BBC508D156CA}" dt="2021-09-21T07:24:34.004" v="104" actId="339"/>
          <ac:spMkLst>
            <pc:docMk/>
            <pc:sldMk cId="1177478129" sldId="278"/>
            <ac:spMk id="33" creationId="{00000000-0000-0000-0000-000000000000}"/>
          </ac:spMkLst>
        </pc:spChg>
        <pc:spChg chg="mod">
          <ac:chgData name="Andrés Ramos Galán" userId="3eef43e4-d749-48f5-b636-5999c199e30c" providerId="ADAL" clId="{19367787-8DD3-4D74-B82F-BBC508D156CA}" dt="2021-09-21T07:24:10.765" v="103" actId="20577"/>
          <ac:spMkLst>
            <pc:docMk/>
            <pc:sldMk cId="1177478129" sldId="278"/>
            <ac:spMk id="35" creationId="{EC69E518-D7A6-4ED6-BF85-69849485948E}"/>
          </ac:spMkLst>
        </pc:spChg>
      </pc:sldChg>
      <pc:sldChg chg="modSp">
        <pc:chgData name="Andrés Ramos Galán" userId="3eef43e4-d749-48f5-b636-5999c199e30c" providerId="ADAL" clId="{19367787-8DD3-4D74-B82F-BBC508D156CA}" dt="2021-09-21T07:25:45.036" v="105" actId="14100"/>
        <pc:sldMkLst>
          <pc:docMk/>
          <pc:sldMk cId="49278441" sldId="283"/>
        </pc:sldMkLst>
        <pc:graphicFrameChg chg="mod">
          <ac:chgData name="Andrés Ramos Galán" userId="3eef43e4-d749-48f5-b636-5999c199e30c" providerId="ADAL" clId="{19367787-8DD3-4D74-B82F-BBC508D156CA}" dt="2021-09-21T07:25:45.036" v="105" actId="14100"/>
          <ac:graphicFrameMkLst>
            <pc:docMk/>
            <pc:sldMk cId="49278441" sldId="283"/>
            <ac:graphicFrameMk id="2" creationId="{00000000-0000-0000-0000-000000000000}"/>
          </ac:graphicFrameMkLst>
        </pc:graphicFrameChg>
      </pc:sldChg>
      <pc:sldChg chg="modSp mod">
        <pc:chgData name="Andrés Ramos Galán" userId="3eef43e4-d749-48f5-b636-5999c199e30c" providerId="ADAL" clId="{19367787-8DD3-4D74-B82F-BBC508D156CA}" dt="2021-09-21T07:17:41.872" v="52" actId="20577"/>
        <pc:sldMkLst>
          <pc:docMk/>
          <pc:sldMk cId="4117606643" sldId="284"/>
        </pc:sldMkLst>
        <pc:spChg chg="mod">
          <ac:chgData name="Andrés Ramos Galán" userId="3eef43e4-d749-48f5-b636-5999c199e30c" providerId="ADAL" clId="{19367787-8DD3-4D74-B82F-BBC508D156CA}" dt="2021-09-21T07:17:41.872" v="52" actId="20577"/>
          <ac:spMkLst>
            <pc:docMk/>
            <pc:sldMk cId="4117606643" sldId="284"/>
            <ac:spMk id="16" creationId="{00000000-0000-0000-0000-000000000000}"/>
          </ac:spMkLst>
        </pc:spChg>
      </pc:sldChg>
      <pc:sldChg chg="modSp">
        <pc:chgData name="Andrés Ramos Galán" userId="3eef43e4-d749-48f5-b636-5999c199e30c" providerId="ADAL" clId="{19367787-8DD3-4D74-B82F-BBC508D156CA}" dt="2021-09-21T07:23:22.556" v="95" actId="20578"/>
        <pc:sldMkLst>
          <pc:docMk/>
          <pc:sldMk cId="486635452" sldId="292"/>
        </pc:sldMkLst>
        <pc:spChg chg="mod">
          <ac:chgData name="Andrés Ramos Galán" userId="3eef43e4-d749-48f5-b636-5999c199e30c" providerId="ADAL" clId="{19367787-8DD3-4D74-B82F-BBC508D156CA}" dt="2021-09-21T07:23:22.556" v="95" actId="20578"/>
          <ac:spMkLst>
            <pc:docMk/>
            <pc:sldMk cId="486635452" sldId="292"/>
            <ac:spMk id="3" creationId="{00000000-0000-0000-0000-000000000000}"/>
          </ac:spMkLst>
        </pc:spChg>
        <pc:graphicFrameChg chg="mod">
          <ac:chgData name="Andrés Ramos Galán" userId="3eef43e4-d749-48f5-b636-5999c199e30c" providerId="ADAL" clId="{19367787-8DD3-4D74-B82F-BBC508D156CA}" dt="2021-09-21T07:22:55.028" v="93" actId="14100"/>
          <ac:graphicFrameMkLst>
            <pc:docMk/>
            <pc:sldMk cId="486635452" sldId="292"/>
            <ac:graphicFrameMk id="2" creationId="{00000000-0000-0000-0000-000000000000}"/>
          </ac:graphicFrameMkLst>
        </pc:graphicFrameChg>
      </pc:sldChg>
      <pc:sldChg chg="modSp">
        <pc:chgData name="Andrés Ramos Galán" userId="3eef43e4-d749-48f5-b636-5999c199e30c" providerId="ADAL" clId="{19367787-8DD3-4D74-B82F-BBC508D156CA}" dt="2021-09-21T07:22:44.762" v="92" actId="20578"/>
        <pc:sldMkLst>
          <pc:docMk/>
          <pc:sldMk cId="2754887920" sldId="293"/>
        </pc:sldMkLst>
        <pc:spChg chg="mod">
          <ac:chgData name="Andrés Ramos Galán" userId="3eef43e4-d749-48f5-b636-5999c199e30c" providerId="ADAL" clId="{19367787-8DD3-4D74-B82F-BBC508D156CA}" dt="2021-09-21T07:22:44.762" v="92" actId="20578"/>
          <ac:spMkLst>
            <pc:docMk/>
            <pc:sldMk cId="2754887920" sldId="293"/>
            <ac:spMk id="4" creationId="{00000000-0000-0000-0000-000000000000}"/>
          </ac:spMkLst>
        </pc:spChg>
        <pc:graphicFrameChg chg="mod">
          <ac:chgData name="Andrés Ramos Galán" userId="3eef43e4-d749-48f5-b636-5999c199e30c" providerId="ADAL" clId="{19367787-8DD3-4D74-B82F-BBC508D156CA}" dt="2021-09-21T07:22:27.617" v="90"/>
          <ac:graphicFrameMkLst>
            <pc:docMk/>
            <pc:sldMk cId="2754887920" sldId="293"/>
            <ac:graphicFrameMk id="5" creationId="{00000000-0000-0000-0000-000000000000}"/>
          </ac:graphicFrameMkLst>
        </pc:graphicFrameChg>
      </pc:sldChg>
      <pc:sldChg chg="modSp mod">
        <pc:chgData name="Andrés Ramos Galán" userId="3eef43e4-d749-48f5-b636-5999c199e30c" providerId="ADAL" clId="{19367787-8DD3-4D74-B82F-BBC508D156CA}" dt="2021-09-21T07:20:43.925" v="63" actId="20577"/>
        <pc:sldMkLst>
          <pc:docMk/>
          <pc:sldMk cId="3921888260" sldId="294"/>
        </pc:sldMkLst>
        <pc:spChg chg="mod">
          <ac:chgData name="Andrés Ramos Galán" userId="3eef43e4-d749-48f5-b636-5999c199e30c" providerId="ADAL" clId="{19367787-8DD3-4D74-B82F-BBC508D156CA}" dt="2021-09-21T07:20:43.925" v="63" actId="20577"/>
          <ac:spMkLst>
            <pc:docMk/>
            <pc:sldMk cId="3921888260" sldId="294"/>
            <ac:spMk id="16" creationId="{00000000-0000-0000-0000-000000000000}"/>
          </ac:spMkLst>
        </pc:spChg>
        <pc:spChg chg="mod">
          <ac:chgData name="Andrés Ramos Galán" userId="3eef43e4-d749-48f5-b636-5999c199e30c" providerId="ADAL" clId="{19367787-8DD3-4D74-B82F-BBC508D156CA}" dt="2021-09-21T07:18:41.045" v="55" actId="6549"/>
          <ac:spMkLst>
            <pc:docMk/>
            <pc:sldMk cId="3921888260" sldId="294"/>
            <ac:spMk id="31" creationId="{0E0BD809-3A59-4263-9B45-65BE2CD851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18305B-1C93-4316-B639-C55E66011EFE}" type="doc">
      <dgm:prSet loTypeId="urn:microsoft.com/office/officeart/2008/layout/IncreasingCircleProcess" loCatId="process" qsTypeId="urn:microsoft.com/office/officeart/2005/8/quickstyle/simple1" qsCatId="simple" csTypeId="urn:microsoft.com/office/officeart/2005/8/colors/colorful5" csCatId="colorful" phldr="1"/>
      <dgm:spPr/>
    </dgm:pt>
    <dgm:pt modelId="{6D638632-83DB-47D4-A05B-CDFEF95B24C7}">
      <dgm:prSet phldrT="[Text]"/>
      <dgm:spPr/>
      <dgm:t>
        <a:bodyPr/>
        <a:lstStyle/>
        <a:p>
          <a:r>
            <a:rPr lang="es-MX" dirty="0"/>
            <a:t>2020</a:t>
          </a:r>
          <a:endParaRPr lang="en-US" dirty="0"/>
        </a:p>
      </dgm:t>
    </dgm:pt>
    <dgm:pt modelId="{298C5253-76B1-4F2A-A093-248EFFC5966F}" type="parTrans" cxnId="{47B6F03E-A971-47BC-8956-B2C887CCF3D7}">
      <dgm:prSet/>
      <dgm:spPr/>
      <dgm:t>
        <a:bodyPr/>
        <a:lstStyle/>
        <a:p>
          <a:endParaRPr lang="en-US"/>
        </a:p>
      </dgm:t>
    </dgm:pt>
    <dgm:pt modelId="{BDBAF6E8-F4F2-4E1B-BE65-2A968C3E74C4}" type="sibTrans" cxnId="{47B6F03E-A971-47BC-8956-B2C887CCF3D7}">
      <dgm:prSet/>
      <dgm:spPr/>
      <dgm:t>
        <a:bodyPr/>
        <a:lstStyle/>
        <a:p>
          <a:endParaRPr lang="en-US"/>
        </a:p>
      </dgm:t>
    </dgm:pt>
    <dgm:pt modelId="{A4035AB6-2A2F-4A08-AF86-EBAE0C985EFE}">
      <dgm:prSet phldrT="[Text]"/>
      <dgm:spPr/>
      <dgm:t>
        <a:bodyPr/>
        <a:lstStyle/>
        <a:p>
          <a:r>
            <a:rPr lang="es-MX" dirty="0"/>
            <a:t>2030</a:t>
          </a:r>
          <a:endParaRPr lang="en-US" dirty="0"/>
        </a:p>
      </dgm:t>
    </dgm:pt>
    <dgm:pt modelId="{E43AFB12-DA1C-428B-A40E-FB227E72425F}" type="parTrans" cxnId="{39F8DD75-4BC4-4D3A-8140-F9960B393BC6}">
      <dgm:prSet/>
      <dgm:spPr/>
      <dgm:t>
        <a:bodyPr/>
        <a:lstStyle/>
        <a:p>
          <a:endParaRPr lang="en-US"/>
        </a:p>
      </dgm:t>
    </dgm:pt>
    <dgm:pt modelId="{89ED25BC-01FA-4AFB-BE02-A1D434CE9F47}" type="sibTrans" cxnId="{39F8DD75-4BC4-4D3A-8140-F9960B393BC6}">
      <dgm:prSet/>
      <dgm:spPr/>
      <dgm:t>
        <a:bodyPr/>
        <a:lstStyle/>
        <a:p>
          <a:endParaRPr lang="en-US"/>
        </a:p>
      </dgm:t>
    </dgm:pt>
    <dgm:pt modelId="{2344BE93-256C-4966-B657-1F6CCA3860CD}">
      <dgm:prSet phldrT="[Text]"/>
      <dgm:spPr/>
      <dgm:t>
        <a:bodyPr/>
        <a:lstStyle/>
        <a:p>
          <a:r>
            <a:rPr lang="en-US" dirty="0"/>
            <a:t>20% reduction in greenhouse gas emissions compared to 1990</a:t>
          </a:r>
        </a:p>
      </dgm:t>
    </dgm:pt>
    <dgm:pt modelId="{406DB5DA-39F2-4589-A66F-D6CE24B22898}" type="parTrans" cxnId="{717816E2-C656-4C89-AA58-53693CF600E2}">
      <dgm:prSet/>
      <dgm:spPr/>
      <dgm:t>
        <a:bodyPr/>
        <a:lstStyle/>
        <a:p>
          <a:endParaRPr lang="en-US"/>
        </a:p>
      </dgm:t>
    </dgm:pt>
    <dgm:pt modelId="{015C930F-2D24-40A6-AEB7-86AF651F3B5D}" type="sibTrans" cxnId="{717816E2-C656-4C89-AA58-53693CF600E2}">
      <dgm:prSet/>
      <dgm:spPr/>
      <dgm:t>
        <a:bodyPr/>
        <a:lstStyle/>
        <a:p>
          <a:endParaRPr lang="en-US"/>
        </a:p>
      </dgm:t>
    </dgm:pt>
    <dgm:pt modelId="{D250A903-5F04-49F4-ABD6-147CEB2817FD}">
      <dgm:prSet phldrT="[Text]"/>
      <dgm:spPr/>
      <dgm:t>
        <a:bodyPr/>
        <a:lstStyle/>
        <a:p>
          <a:r>
            <a:rPr lang="en-US" dirty="0"/>
            <a:t>20% renewable share on gross final energy consumption</a:t>
          </a:r>
        </a:p>
      </dgm:t>
    </dgm:pt>
    <dgm:pt modelId="{0B15B300-53A0-4DC8-AFA1-19A5FB6E67D0}" type="parTrans" cxnId="{1F204FB8-3A69-4643-8416-A9D07E296A2A}">
      <dgm:prSet/>
      <dgm:spPr/>
      <dgm:t>
        <a:bodyPr/>
        <a:lstStyle/>
        <a:p>
          <a:endParaRPr lang="en-US"/>
        </a:p>
      </dgm:t>
    </dgm:pt>
    <dgm:pt modelId="{C2CF5AB9-6D3A-4C5A-83FB-216373BF067E}" type="sibTrans" cxnId="{1F204FB8-3A69-4643-8416-A9D07E296A2A}">
      <dgm:prSet/>
      <dgm:spPr/>
      <dgm:t>
        <a:bodyPr/>
        <a:lstStyle/>
        <a:p>
          <a:endParaRPr lang="en-US"/>
        </a:p>
      </dgm:t>
    </dgm:pt>
    <dgm:pt modelId="{9085997A-1FAB-40CE-A776-1D711B1947FA}">
      <dgm:prSet phldrT="[Text]"/>
      <dgm:spPr/>
      <dgm:t>
        <a:bodyPr/>
        <a:lstStyle/>
        <a:p>
          <a:r>
            <a:rPr lang="en-US" dirty="0"/>
            <a:t>20% reduction in primary energy consumption</a:t>
          </a:r>
        </a:p>
      </dgm:t>
    </dgm:pt>
    <dgm:pt modelId="{5F743F1C-AF81-48C2-A9AF-B32DDFA07D4D}" type="parTrans" cxnId="{AA2067D8-66E5-4D96-A217-D712FCEF90F6}">
      <dgm:prSet/>
      <dgm:spPr/>
      <dgm:t>
        <a:bodyPr/>
        <a:lstStyle/>
        <a:p>
          <a:endParaRPr lang="en-US"/>
        </a:p>
      </dgm:t>
    </dgm:pt>
    <dgm:pt modelId="{0FF7B6AF-CAB2-4BAB-A135-B29E9BE1A5D5}" type="sibTrans" cxnId="{AA2067D8-66E5-4D96-A217-D712FCEF90F6}">
      <dgm:prSet/>
      <dgm:spPr/>
      <dgm:t>
        <a:bodyPr/>
        <a:lstStyle/>
        <a:p>
          <a:endParaRPr lang="en-US"/>
        </a:p>
      </dgm:t>
    </dgm:pt>
    <dgm:pt modelId="{C64AEA82-3414-45A2-B175-FCE981673447}">
      <dgm:prSet phldrT="[Text]"/>
      <dgm:spPr/>
      <dgm:t>
        <a:bodyPr/>
        <a:lstStyle/>
        <a:p>
          <a:r>
            <a:rPr lang="en-US" dirty="0"/>
            <a:t>40% reduction in greenhouse gas emissions compared to 1990</a:t>
          </a:r>
        </a:p>
      </dgm:t>
    </dgm:pt>
    <dgm:pt modelId="{E0DBD4B9-8A96-4A45-9DF0-36AC6B0FCDCC}" type="parTrans" cxnId="{3FFB3798-BBFE-424A-9D3E-6FED7AC0C00F}">
      <dgm:prSet/>
      <dgm:spPr/>
      <dgm:t>
        <a:bodyPr/>
        <a:lstStyle/>
        <a:p>
          <a:endParaRPr lang="en-US"/>
        </a:p>
      </dgm:t>
    </dgm:pt>
    <dgm:pt modelId="{8CEFFD43-3009-4A86-A46B-FFDA980D628C}" type="sibTrans" cxnId="{3FFB3798-BBFE-424A-9D3E-6FED7AC0C00F}">
      <dgm:prSet/>
      <dgm:spPr/>
      <dgm:t>
        <a:bodyPr/>
        <a:lstStyle/>
        <a:p>
          <a:endParaRPr lang="en-US"/>
        </a:p>
      </dgm:t>
    </dgm:pt>
    <dgm:pt modelId="{AD6B41F7-1C6F-4282-A4D1-6CD261905969}">
      <dgm:prSet phldrT="[Text]"/>
      <dgm:spPr/>
      <dgm:t>
        <a:bodyPr/>
        <a:lstStyle/>
        <a:p>
          <a:r>
            <a:rPr lang="en-US" dirty="0"/>
            <a:t>32% renewable share on gross final energy consumption</a:t>
          </a:r>
        </a:p>
      </dgm:t>
    </dgm:pt>
    <dgm:pt modelId="{BBB06094-8A27-4A73-AA74-743F2EC02CCA}" type="parTrans" cxnId="{4E5B2BB3-45B6-432C-B5C9-E08F35BA1769}">
      <dgm:prSet/>
      <dgm:spPr/>
      <dgm:t>
        <a:bodyPr/>
        <a:lstStyle/>
        <a:p>
          <a:endParaRPr lang="en-US"/>
        </a:p>
      </dgm:t>
    </dgm:pt>
    <dgm:pt modelId="{2585E1D1-1EF3-40A3-9F53-53DADD4C9A22}" type="sibTrans" cxnId="{4E5B2BB3-45B6-432C-B5C9-E08F35BA1769}">
      <dgm:prSet/>
      <dgm:spPr/>
      <dgm:t>
        <a:bodyPr/>
        <a:lstStyle/>
        <a:p>
          <a:endParaRPr lang="en-US"/>
        </a:p>
      </dgm:t>
    </dgm:pt>
    <dgm:pt modelId="{0DFAECF8-09D0-4211-BEF9-137A380B6512}">
      <dgm:prSet phldrT="[Text]"/>
      <dgm:spPr/>
      <dgm:t>
        <a:bodyPr/>
        <a:lstStyle/>
        <a:p>
          <a:r>
            <a:rPr lang="en-US" dirty="0"/>
            <a:t>32.5% reduction in primary energy consumption</a:t>
          </a:r>
        </a:p>
      </dgm:t>
    </dgm:pt>
    <dgm:pt modelId="{1B7DBDB9-8FB2-4865-AE73-35B22EBEAADC}" type="parTrans" cxnId="{51710AE8-E868-4F7A-B905-C40CF0632EE1}">
      <dgm:prSet/>
      <dgm:spPr/>
      <dgm:t>
        <a:bodyPr/>
        <a:lstStyle/>
        <a:p>
          <a:endParaRPr lang="en-US"/>
        </a:p>
      </dgm:t>
    </dgm:pt>
    <dgm:pt modelId="{26FAA09B-75C3-481F-846F-2468AA7F6FD2}" type="sibTrans" cxnId="{51710AE8-E868-4F7A-B905-C40CF0632EE1}">
      <dgm:prSet/>
      <dgm:spPr/>
      <dgm:t>
        <a:bodyPr/>
        <a:lstStyle/>
        <a:p>
          <a:endParaRPr lang="en-US"/>
        </a:p>
      </dgm:t>
    </dgm:pt>
    <dgm:pt modelId="{5C40E9F0-0DAE-45C2-BA31-0A8CF15F54D4}">
      <dgm:prSet phldrT="[Text]"/>
      <dgm:spPr/>
      <dgm:t>
        <a:bodyPr/>
        <a:lstStyle/>
        <a:p>
          <a:r>
            <a:rPr lang="en-US" dirty="0"/>
            <a:t>10% electricity interconnection</a:t>
          </a:r>
        </a:p>
      </dgm:t>
    </dgm:pt>
    <dgm:pt modelId="{EB28EBF9-98A2-4F15-8F7A-E513E3E8CE5A}" type="parTrans" cxnId="{3B8D65B8-2A0C-4BDC-8E9A-DA452A8D9A1A}">
      <dgm:prSet/>
      <dgm:spPr/>
      <dgm:t>
        <a:bodyPr/>
        <a:lstStyle/>
        <a:p>
          <a:endParaRPr lang="en-US"/>
        </a:p>
      </dgm:t>
    </dgm:pt>
    <dgm:pt modelId="{A1868887-25AA-4721-8430-81DBF1BA6BFD}" type="sibTrans" cxnId="{3B8D65B8-2A0C-4BDC-8E9A-DA452A8D9A1A}">
      <dgm:prSet/>
      <dgm:spPr/>
      <dgm:t>
        <a:bodyPr/>
        <a:lstStyle/>
        <a:p>
          <a:endParaRPr lang="en-US"/>
        </a:p>
      </dgm:t>
    </dgm:pt>
    <dgm:pt modelId="{5A925338-5BF5-4095-9B3C-1FB0FC8B39CD}">
      <dgm:prSet phldrT="[Text]"/>
      <dgm:spPr/>
      <dgm:t>
        <a:bodyPr/>
        <a:lstStyle/>
        <a:p>
          <a:r>
            <a:rPr lang="en-US" dirty="0"/>
            <a:t>15% electricity interconnection</a:t>
          </a:r>
        </a:p>
      </dgm:t>
    </dgm:pt>
    <dgm:pt modelId="{E31229A0-E8A8-4C25-9B99-E0700B464AF4}" type="parTrans" cxnId="{F94971E7-17F4-4F23-AF67-C9283932B865}">
      <dgm:prSet/>
      <dgm:spPr/>
      <dgm:t>
        <a:bodyPr/>
        <a:lstStyle/>
        <a:p>
          <a:endParaRPr lang="en-US"/>
        </a:p>
      </dgm:t>
    </dgm:pt>
    <dgm:pt modelId="{304F44E3-C36B-4E3A-B3F6-93396CBEA143}" type="sibTrans" cxnId="{F94971E7-17F4-4F23-AF67-C9283932B865}">
      <dgm:prSet/>
      <dgm:spPr/>
      <dgm:t>
        <a:bodyPr/>
        <a:lstStyle/>
        <a:p>
          <a:endParaRPr lang="en-US"/>
        </a:p>
      </dgm:t>
    </dgm:pt>
    <dgm:pt modelId="{5FE8635F-DEC8-4D7E-850D-589CCF3FD498}">
      <dgm:prSet phldrT="[Text]"/>
      <dgm:spPr/>
      <dgm:t>
        <a:bodyPr/>
        <a:lstStyle/>
        <a:p>
          <a:r>
            <a:rPr lang="en-US" dirty="0"/>
            <a:t>2050</a:t>
          </a:r>
        </a:p>
      </dgm:t>
    </dgm:pt>
    <dgm:pt modelId="{E3D1B0D4-1A57-4BCE-B2C1-F6892E10BBFE}" type="sibTrans" cxnId="{A2FBC915-7F82-45E5-ABA9-29C0941BCEF8}">
      <dgm:prSet/>
      <dgm:spPr/>
      <dgm:t>
        <a:bodyPr/>
        <a:lstStyle/>
        <a:p>
          <a:endParaRPr lang="en-US"/>
        </a:p>
      </dgm:t>
    </dgm:pt>
    <dgm:pt modelId="{2EBBDE85-D4F4-4A98-8174-164184BB01EF}" type="parTrans" cxnId="{A2FBC915-7F82-45E5-ABA9-29C0941BCEF8}">
      <dgm:prSet/>
      <dgm:spPr/>
      <dgm:t>
        <a:bodyPr/>
        <a:lstStyle/>
        <a:p>
          <a:endParaRPr lang="en-US"/>
        </a:p>
      </dgm:t>
    </dgm:pt>
    <dgm:pt modelId="{ECC75D9E-51D0-4F94-A9B8-4D9464F6F30B}">
      <dgm:prSet phldrT="[Text]"/>
      <dgm:spPr/>
      <dgm:t>
        <a:bodyPr/>
        <a:lstStyle/>
        <a:p>
          <a:r>
            <a:rPr lang="en-US" dirty="0"/>
            <a:t>Low carbon emissions future</a:t>
          </a:r>
        </a:p>
      </dgm:t>
    </dgm:pt>
    <dgm:pt modelId="{593C75E6-1979-46D4-AC5A-3B8824825FA7}" type="sibTrans" cxnId="{AF74A7BB-A3D0-4802-A6DB-1F929E997D78}">
      <dgm:prSet/>
      <dgm:spPr/>
      <dgm:t>
        <a:bodyPr/>
        <a:lstStyle/>
        <a:p>
          <a:endParaRPr lang="en-US"/>
        </a:p>
      </dgm:t>
    </dgm:pt>
    <dgm:pt modelId="{F036BF21-53B4-4E55-9B87-EE9CD89D7BAF}" type="parTrans" cxnId="{AF74A7BB-A3D0-4802-A6DB-1F929E997D78}">
      <dgm:prSet/>
      <dgm:spPr/>
      <dgm:t>
        <a:bodyPr/>
        <a:lstStyle/>
        <a:p>
          <a:endParaRPr lang="en-US"/>
        </a:p>
      </dgm:t>
    </dgm:pt>
    <dgm:pt modelId="{DFEE260D-499F-49C4-AA9F-8B5928052473}">
      <dgm:prSet phldrT="[Text]"/>
      <dgm:spPr/>
      <dgm:t>
        <a:bodyPr/>
        <a:lstStyle/>
        <a:p>
          <a:r>
            <a:rPr lang="en-US" dirty="0"/>
            <a:t>Climate neutral economy</a:t>
          </a:r>
        </a:p>
      </dgm:t>
    </dgm:pt>
    <dgm:pt modelId="{8E0319DC-8707-49C1-9B21-6FE2F646C1B0}" type="sibTrans" cxnId="{955335AB-41E1-48A3-A9EC-38853D21FE38}">
      <dgm:prSet/>
      <dgm:spPr/>
      <dgm:t>
        <a:bodyPr/>
        <a:lstStyle/>
        <a:p>
          <a:endParaRPr lang="en-US"/>
        </a:p>
      </dgm:t>
    </dgm:pt>
    <dgm:pt modelId="{27BFE3DB-F9E6-4DA4-8FA8-004408F27CFC}" type="parTrans" cxnId="{955335AB-41E1-48A3-A9EC-38853D21FE38}">
      <dgm:prSet/>
      <dgm:spPr/>
      <dgm:t>
        <a:bodyPr/>
        <a:lstStyle/>
        <a:p>
          <a:endParaRPr lang="en-US"/>
        </a:p>
      </dgm:t>
    </dgm:pt>
    <dgm:pt modelId="{E0FD5097-700A-4A68-9C5A-54591D6F1AE1}" type="pres">
      <dgm:prSet presAssocID="{0918305B-1C93-4316-B639-C55E66011EFE}" presName="Name0" presStyleCnt="0">
        <dgm:presLayoutVars>
          <dgm:chMax val="7"/>
          <dgm:chPref val="7"/>
          <dgm:dir/>
          <dgm:animOne val="branch"/>
          <dgm:animLvl val="lvl"/>
        </dgm:presLayoutVars>
      </dgm:prSet>
      <dgm:spPr/>
    </dgm:pt>
    <dgm:pt modelId="{A399D5BB-F86E-4F80-9C78-C4E0F36BEDB3}" type="pres">
      <dgm:prSet presAssocID="{6D638632-83DB-47D4-A05B-CDFEF95B24C7}" presName="composite" presStyleCnt="0"/>
      <dgm:spPr/>
    </dgm:pt>
    <dgm:pt modelId="{C207E349-72B8-4F1B-99C0-35DE42CFD8EE}" type="pres">
      <dgm:prSet presAssocID="{6D638632-83DB-47D4-A05B-CDFEF95B24C7}" presName="BackAccent" presStyleLbl="bgShp" presStyleIdx="0" presStyleCnt="3"/>
      <dgm:spPr/>
    </dgm:pt>
    <dgm:pt modelId="{CABDEB7E-BCB0-4863-8160-97F8057143B3}" type="pres">
      <dgm:prSet presAssocID="{6D638632-83DB-47D4-A05B-CDFEF95B24C7}" presName="Accent" presStyleLbl="alignNode1" presStyleIdx="0" presStyleCnt="3"/>
      <dgm:spPr/>
    </dgm:pt>
    <dgm:pt modelId="{3C1366F5-EBFE-4871-93C9-01EA077CE07F}" type="pres">
      <dgm:prSet presAssocID="{6D638632-83DB-47D4-A05B-CDFEF95B24C7}" presName="Child" presStyleLbl="revTx" presStyleIdx="0" presStyleCnt="6">
        <dgm:presLayoutVars>
          <dgm:chMax val="0"/>
          <dgm:chPref val="0"/>
          <dgm:bulletEnabled val="1"/>
        </dgm:presLayoutVars>
      </dgm:prSet>
      <dgm:spPr/>
    </dgm:pt>
    <dgm:pt modelId="{14DDF159-E077-4B22-A691-F3AA95B883F2}" type="pres">
      <dgm:prSet presAssocID="{6D638632-83DB-47D4-A05B-CDFEF95B24C7}" presName="Parent" presStyleLbl="revTx" presStyleIdx="1" presStyleCnt="6">
        <dgm:presLayoutVars>
          <dgm:chMax val="1"/>
          <dgm:chPref val="1"/>
          <dgm:bulletEnabled val="1"/>
        </dgm:presLayoutVars>
      </dgm:prSet>
      <dgm:spPr/>
    </dgm:pt>
    <dgm:pt modelId="{717FEB4D-107A-48EA-874D-60E445C574E0}" type="pres">
      <dgm:prSet presAssocID="{BDBAF6E8-F4F2-4E1B-BE65-2A968C3E74C4}" presName="sibTrans" presStyleCnt="0"/>
      <dgm:spPr/>
    </dgm:pt>
    <dgm:pt modelId="{B1166CF3-C49B-4CFB-A73F-FB72273BD1BB}" type="pres">
      <dgm:prSet presAssocID="{A4035AB6-2A2F-4A08-AF86-EBAE0C985EFE}" presName="composite" presStyleCnt="0"/>
      <dgm:spPr/>
    </dgm:pt>
    <dgm:pt modelId="{C7D87BB2-9AEC-412D-A4B2-2DD5791B5E80}" type="pres">
      <dgm:prSet presAssocID="{A4035AB6-2A2F-4A08-AF86-EBAE0C985EFE}" presName="BackAccent" presStyleLbl="bgShp" presStyleIdx="1" presStyleCnt="3"/>
      <dgm:spPr/>
    </dgm:pt>
    <dgm:pt modelId="{998F4772-E1B4-48E4-9E3B-1FFFF08304B3}" type="pres">
      <dgm:prSet presAssocID="{A4035AB6-2A2F-4A08-AF86-EBAE0C985EFE}" presName="Accent" presStyleLbl="alignNode1" presStyleIdx="1" presStyleCnt="3"/>
      <dgm:spPr/>
    </dgm:pt>
    <dgm:pt modelId="{FA2124B3-76A2-4A90-9C8E-BF3BB3A7BA07}" type="pres">
      <dgm:prSet presAssocID="{A4035AB6-2A2F-4A08-AF86-EBAE0C985EFE}" presName="Child" presStyleLbl="revTx" presStyleIdx="2" presStyleCnt="6">
        <dgm:presLayoutVars>
          <dgm:chMax val="0"/>
          <dgm:chPref val="0"/>
          <dgm:bulletEnabled val="1"/>
        </dgm:presLayoutVars>
      </dgm:prSet>
      <dgm:spPr/>
    </dgm:pt>
    <dgm:pt modelId="{69B12D17-5605-4332-9D0A-C2107176DAB5}" type="pres">
      <dgm:prSet presAssocID="{A4035AB6-2A2F-4A08-AF86-EBAE0C985EFE}" presName="Parent" presStyleLbl="revTx" presStyleIdx="3" presStyleCnt="6">
        <dgm:presLayoutVars>
          <dgm:chMax val="1"/>
          <dgm:chPref val="1"/>
          <dgm:bulletEnabled val="1"/>
        </dgm:presLayoutVars>
      </dgm:prSet>
      <dgm:spPr/>
    </dgm:pt>
    <dgm:pt modelId="{28C26AF8-46CE-47D6-815C-9AE71FA95F23}" type="pres">
      <dgm:prSet presAssocID="{89ED25BC-01FA-4AFB-BE02-A1D434CE9F47}" presName="sibTrans" presStyleCnt="0"/>
      <dgm:spPr/>
    </dgm:pt>
    <dgm:pt modelId="{A1FE903A-DB0F-4B55-8951-45EB4DF693D3}" type="pres">
      <dgm:prSet presAssocID="{5FE8635F-DEC8-4D7E-850D-589CCF3FD498}" presName="composite" presStyleCnt="0"/>
      <dgm:spPr/>
    </dgm:pt>
    <dgm:pt modelId="{E1016E5C-28FE-454E-9029-2722BB97C7D2}" type="pres">
      <dgm:prSet presAssocID="{5FE8635F-DEC8-4D7E-850D-589CCF3FD498}" presName="BackAccent" presStyleLbl="bgShp" presStyleIdx="2" presStyleCnt="3"/>
      <dgm:spPr/>
    </dgm:pt>
    <dgm:pt modelId="{805C08C4-D462-4D4B-A8A4-F33FCE1666B3}" type="pres">
      <dgm:prSet presAssocID="{5FE8635F-DEC8-4D7E-850D-589CCF3FD498}" presName="Accent" presStyleLbl="alignNode1" presStyleIdx="2" presStyleCnt="3"/>
      <dgm:spPr/>
    </dgm:pt>
    <dgm:pt modelId="{53F418E7-F64D-4046-896F-4ABD3EF867EE}" type="pres">
      <dgm:prSet presAssocID="{5FE8635F-DEC8-4D7E-850D-589CCF3FD498}" presName="Child" presStyleLbl="revTx" presStyleIdx="4" presStyleCnt="6">
        <dgm:presLayoutVars>
          <dgm:chMax val="0"/>
          <dgm:chPref val="0"/>
          <dgm:bulletEnabled val="1"/>
        </dgm:presLayoutVars>
      </dgm:prSet>
      <dgm:spPr/>
    </dgm:pt>
    <dgm:pt modelId="{637F85BF-CFC8-412C-A7B4-D1C18FDD0AE4}" type="pres">
      <dgm:prSet presAssocID="{5FE8635F-DEC8-4D7E-850D-589CCF3FD498}" presName="Parent" presStyleLbl="revTx" presStyleIdx="5" presStyleCnt="6">
        <dgm:presLayoutVars>
          <dgm:chMax val="1"/>
          <dgm:chPref val="1"/>
          <dgm:bulletEnabled val="1"/>
        </dgm:presLayoutVars>
      </dgm:prSet>
      <dgm:spPr/>
    </dgm:pt>
  </dgm:ptLst>
  <dgm:cxnLst>
    <dgm:cxn modelId="{A2FBC915-7F82-45E5-ABA9-29C0941BCEF8}" srcId="{0918305B-1C93-4316-B639-C55E66011EFE}" destId="{5FE8635F-DEC8-4D7E-850D-589CCF3FD498}" srcOrd="2" destOrd="0" parTransId="{2EBBDE85-D4F4-4A98-8174-164184BB01EF}" sibTransId="{E3D1B0D4-1A57-4BCE-B2C1-F6892E10BBFE}"/>
    <dgm:cxn modelId="{88D8931A-D251-46D3-B493-4BF250EC3317}" type="presOf" srcId="{DFEE260D-499F-49C4-AA9F-8B5928052473}" destId="{53F418E7-F64D-4046-896F-4ABD3EF867EE}" srcOrd="0" destOrd="1" presId="urn:microsoft.com/office/officeart/2008/layout/IncreasingCircleProcess"/>
    <dgm:cxn modelId="{47B6F03E-A971-47BC-8956-B2C887CCF3D7}" srcId="{0918305B-1C93-4316-B639-C55E66011EFE}" destId="{6D638632-83DB-47D4-A05B-CDFEF95B24C7}" srcOrd="0" destOrd="0" parTransId="{298C5253-76B1-4F2A-A093-248EFFC5966F}" sibTransId="{BDBAF6E8-F4F2-4E1B-BE65-2A968C3E74C4}"/>
    <dgm:cxn modelId="{FFD11044-0726-4D05-9D40-E8C3E31175CA}" type="presOf" srcId="{5FE8635F-DEC8-4D7E-850D-589CCF3FD498}" destId="{637F85BF-CFC8-412C-A7B4-D1C18FDD0AE4}" srcOrd="0" destOrd="0" presId="urn:microsoft.com/office/officeart/2008/layout/IncreasingCircleProcess"/>
    <dgm:cxn modelId="{2EB7F867-AC97-4FCD-A91B-A15DA11D1CD5}" type="presOf" srcId="{0DFAECF8-09D0-4211-BEF9-137A380B6512}" destId="{FA2124B3-76A2-4A90-9C8E-BF3BB3A7BA07}" srcOrd="0" destOrd="2" presId="urn:microsoft.com/office/officeart/2008/layout/IncreasingCircleProcess"/>
    <dgm:cxn modelId="{1CBBFB67-06D8-4998-8BA1-D86CBB656608}" type="presOf" srcId="{9085997A-1FAB-40CE-A776-1D711B1947FA}" destId="{3C1366F5-EBFE-4871-93C9-01EA077CE07F}" srcOrd="0" destOrd="2" presId="urn:microsoft.com/office/officeart/2008/layout/IncreasingCircleProcess"/>
    <dgm:cxn modelId="{D8BB7472-A047-4FBA-A49D-5DD3D99CCEE9}" type="presOf" srcId="{5A925338-5BF5-4095-9B3C-1FB0FC8B39CD}" destId="{FA2124B3-76A2-4A90-9C8E-BF3BB3A7BA07}" srcOrd="0" destOrd="3" presId="urn:microsoft.com/office/officeart/2008/layout/IncreasingCircleProcess"/>
    <dgm:cxn modelId="{39F8DD75-4BC4-4D3A-8140-F9960B393BC6}" srcId="{0918305B-1C93-4316-B639-C55E66011EFE}" destId="{A4035AB6-2A2F-4A08-AF86-EBAE0C985EFE}" srcOrd="1" destOrd="0" parTransId="{E43AFB12-DA1C-428B-A40E-FB227E72425F}" sibTransId="{89ED25BC-01FA-4AFB-BE02-A1D434CE9F47}"/>
    <dgm:cxn modelId="{D230CF79-1FE5-42F9-8E95-F105E27F681C}" type="presOf" srcId="{AD6B41F7-1C6F-4282-A4D1-6CD261905969}" destId="{FA2124B3-76A2-4A90-9C8E-BF3BB3A7BA07}" srcOrd="0" destOrd="1" presId="urn:microsoft.com/office/officeart/2008/layout/IncreasingCircleProcess"/>
    <dgm:cxn modelId="{775F4F94-F10B-4498-BF86-1F64B9A596D9}" type="presOf" srcId="{6D638632-83DB-47D4-A05B-CDFEF95B24C7}" destId="{14DDF159-E077-4B22-A691-F3AA95B883F2}" srcOrd="0" destOrd="0" presId="urn:microsoft.com/office/officeart/2008/layout/IncreasingCircleProcess"/>
    <dgm:cxn modelId="{3FFB3798-BBFE-424A-9D3E-6FED7AC0C00F}" srcId="{A4035AB6-2A2F-4A08-AF86-EBAE0C985EFE}" destId="{C64AEA82-3414-45A2-B175-FCE981673447}" srcOrd="0" destOrd="0" parTransId="{E0DBD4B9-8A96-4A45-9DF0-36AC6B0FCDCC}" sibTransId="{8CEFFD43-3009-4A86-A46B-FFDA980D628C}"/>
    <dgm:cxn modelId="{8FF9589D-B463-4F2C-A286-A219C8489049}" type="presOf" srcId="{2344BE93-256C-4966-B657-1F6CCA3860CD}" destId="{3C1366F5-EBFE-4871-93C9-01EA077CE07F}" srcOrd="0" destOrd="0" presId="urn:microsoft.com/office/officeart/2008/layout/IncreasingCircleProcess"/>
    <dgm:cxn modelId="{955335AB-41E1-48A3-A9EC-38853D21FE38}" srcId="{5FE8635F-DEC8-4D7E-850D-589CCF3FD498}" destId="{DFEE260D-499F-49C4-AA9F-8B5928052473}" srcOrd="1" destOrd="0" parTransId="{27BFE3DB-F9E6-4DA4-8FA8-004408F27CFC}" sibTransId="{8E0319DC-8707-49C1-9B21-6FE2F646C1B0}"/>
    <dgm:cxn modelId="{4E5B2BB3-45B6-432C-B5C9-E08F35BA1769}" srcId="{A4035AB6-2A2F-4A08-AF86-EBAE0C985EFE}" destId="{AD6B41F7-1C6F-4282-A4D1-6CD261905969}" srcOrd="1" destOrd="0" parTransId="{BBB06094-8A27-4A73-AA74-743F2EC02CCA}" sibTransId="{2585E1D1-1EF3-40A3-9F53-53DADD4C9A22}"/>
    <dgm:cxn modelId="{3B8D65B8-2A0C-4BDC-8E9A-DA452A8D9A1A}" srcId="{6D638632-83DB-47D4-A05B-CDFEF95B24C7}" destId="{5C40E9F0-0DAE-45C2-BA31-0A8CF15F54D4}" srcOrd="3" destOrd="0" parTransId="{EB28EBF9-98A2-4F15-8F7A-E513E3E8CE5A}" sibTransId="{A1868887-25AA-4721-8430-81DBF1BA6BFD}"/>
    <dgm:cxn modelId="{1F204FB8-3A69-4643-8416-A9D07E296A2A}" srcId="{6D638632-83DB-47D4-A05B-CDFEF95B24C7}" destId="{D250A903-5F04-49F4-ABD6-147CEB2817FD}" srcOrd="1" destOrd="0" parTransId="{0B15B300-53A0-4DC8-AFA1-19A5FB6E67D0}" sibTransId="{C2CF5AB9-6D3A-4C5A-83FB-216373BF067E}"/>
    <dgm:cxn modelId="{AF74A7BB-A3D0-4802-A6DB-1F929E997D78}" srcId="{5FE8635F-DEC8-4D7E-850D-589CCF3FD498}" destId="{ECC75D9E-51D0-4F94-A9B8-4D9464F6F30B}" srcOrd="0" destOrd="0" parTransId="{F036BF21-53B4-4E55-9B87-EE9CD89D7BAF}" sibTransId="{593C75E6-1979-46D4-AC5A-3B8824825FA7}"/>
    <dgm:cxn modelId="{03700EC2-0AA9-4E12-802A-318D0D712338}" type="presOf" srcId="{D250A903-5F04-49F4-ABD6-147CEB2817FD}" destId="{3C1366F5-EBFE-4871-93C9-01EA077CE07F}" srcOrd="0" destOrd="1" presId="urn:microsoft.com/office/officeart/2008/layout/IncreasingCircleProcess"/>
    <dgm:cxn modelId="{A07FEBC7-F517-48A7-B36B-7C576BC0F9D3}" type="presOf" srcId="{5C40E9F0-0DAE-45C2-BA31-0A8CF15F54D4}" destId="{3C1366F5-EBFE-4871-93C9-01EA077CE07F}" srcOrd="0" destOrd="3" presId="urn:microsoft.com/office/officeart/2008/layout/IncreasingCircleProcess"/>
    <dgm:cxn modelId="{F48666D5-5EB9-4C18-9670-034E7141D993}" type="presOf" srcId="{A4035AB6-2A2F-4A08-AF86-EBAE0C985EFE}" destId="{69B12D17-5605-4332-9D0A-C2107176DAB5}" srcOrd="0" destOrd="0" presId="urn:microsoft.com/office/officeart/2008/layout/IncreasingCircleProcess"/>
    <dgm:cxn modelId="{CD872AD8-CFE9-4D0E-ADC4-0CFD3768CB22}" type="presOf" srcId="{ECC75D9E-51D0-4F94-A9B8-4D9464F6F30B}" destId="{53F418E7-F64D-4046-896F-4ABD3EF867EE}" srcOrd="0" destOrd="0" presId="urn:microsoft.com/office/officeart/2008/layout/IncreasingCircleProcess"/>
    <dgm:cxn modelId="{AA2067D8-66E5-4D96-A217-D712FCEF90F6}" srcId="{6D638632-83DB-47D4-A05B-CDFEF95B24C7}" destId="{9085997A-1FAB-40CE-A776-1D711B1947FA}" srcOrd="2" destOrd="0" parTransId="{5F743F1C-AF81-48C2-A9AF-B32DDFA07D4D}" sibTransId="{0FF7B6AF-CAB2-4BAB-A135-B29E9BE1A5D5}"/>
    <dgm:cxn modelId="{1EF1F9DB-74D7-4317-8560-106D8960BE2C}" type="presOf" srcId="{0918305B-1C93-4316-B639-C55E66011EFE}" destId="{E0FD5097-700A-4A68-9C5A-54591D6F1AE1}" srcOrd="0" destOrd="0" presId="urn:microsoft.com/office/officeart/2008/layout/IncreasingCircleProcess"/>
    <dgm:cxn modelId="{717816E2-C656-4C89-AA58-53693CF600E2}" srcId="{6D638632-83DB-47D4-A05B-CDFEF95B24C7}" destId="{2344BE93-256C-4966-B657-1F6CCA3860CD}" srcOrd="0" destOrd="0" parTransId="{406DB5DA-39F2-4589-A66F-D6CE24B22898}" sibTransId="{015C930F-2D24-40A6-AEB7-86AF651F3B5D}"/>
    <dgm:cxn modelId="{F94971E7-17F4-4F23-AF67-C9283932B865}" srcId="{A4035AB6-2A2F-4A08-AF86-EBAE0C985EFE}" destId="{5A925338-5BF5-4095-9B3C-1FB0FC8B39CD}" srcOrd="3" destOrd="0" parTransId="{E31229A0-E8A8-4C25-9B99-E0700B464AF4}" sibTransId="{304F44E3-C36B-4E3A-B3F6-93396CBEA143}"/>
    <dgm:cxn modelId="{DCA372E7-A081-490F-99D4-A537D946B796}" type="presOf" srcId="{C64AEA82-3414-45A2-B175-FCE981673447}" destId="{FA2124B3-76A2-4A90-9C8E-BF3BB3A7BA07}" srcOrd="0" destOrd="0" presId="urn:microsoft.com/office/officeart/2008/layout/IncreasingCircleProcess"/>
    <dgm:cxn modelId="{51710AE8-E868-4F7A-B905-C40CF0632EE1}" srcId="{A4035AB6-2A2F-4A08-AF86-EBAE0C985EFE}" destId="{0DFAECF8-09D0-4211-BEF9-137A380B6512}" srcOrd="2" destOrd="0" parTransId="{1B7DBDB9-8FB2-4865-AE73-35B22EBEAADC}" sibTransId="{26FAA09B-75C3-481F-846F-2468AA7F6FD2}"/>
    <dgm:cxn modelId="{D56B4364-B290-41ED-8131-B9D764A5DCFB}" type="presParOf" srcId="{E0FD5097-700A-4A68-9C5A-54591D6F1AE1}" destId="{A399D5BB-F86E-4F80-9C78-C4E0F36BEDB3}" srcOrd="0" destOrd="0" presId="urn:microsoft.com/office/officeart/2008/layout/IncreasingCircleProcess"/>
    <dgm:cxn modelId="{9687B30E-AA87-49A5-ABC7-13E6D4744206}" type="presParOf" srcId="{A399D5BB-F86E-4F80-9C78-C4E0F36BEDB3}" destId="{C207E349-72B8-4F1B-99C0-35DE42CFD8EE}" srcOrd="0" destOrd="0" presId="urn:microsoft.com/office/officeart/2008/layout/IncreasingCircleProcess"/>
    <dgm:cxn modelId="{43343E3B-E5BE-4365-BAFE-82FCE2BFE8C6}" type="presParOf" srcId="{A399D5BB-F86E-4F80-9C78-C4E0F36BEDB3}" destId="{CABDEB7E-BCB0-4863-8160-97F8057143B3}" srcOrd="1" destOrd="0" presId="urn:microsoft.com/office/officeart/2008/layout/IncreasingCircleProcess"/>
    <dgm:cxn modelId="{EFAF1E2B-81F7-4490-803C-46E4FAE5DE59}" type="presParOf" srcId="{A399D5BB-F86E-4F80-9C78-C4E0F36BEDB3}" destId="{3C1366F5-EBFE-4871-93C9-01EA077CE07F}" srcOrd="2" destOrd="0" presId="urn:microsoft.com/office/officeart/2008/layout/IncreasingCircleProcess"/>
    <dgm:cxn modelId="{8A3EE5D0-797E-4E39-B041-0EF994A15319}" type="presParOf" srcId="{A399D5BB-F86E-4F80-9C78-C4E0F36BEDB3}" destId="{14DDF159-E077-4B22-A691-F3AA95B883F2}" srcOrd="3" destOrd="0" presId="urn:microsoft.com/office/officeart/2008/layout/IncreasingCircleProcess"/>
    <dgm:cxn modelId="{A8C06238-53E0-4465-B2A6-FB4100FC5EF5}" type="presParOf" srcId="{E0FD5097-700A-4A68-9C5A-54591D6F1AE1}" destId="{717FEB4D-107A-48EA-874D-60E445C574E0}" srcOrd="1" destOrd="0" presId="urn:microsoft.com/office/officeart/2008/layout/IncreasingCircleProcess"/>
    <dgm:cxn modelId="{6ED01DCF-0481-42D5-A6E2-CE15CC846D5C}" type="presParOf" srcId="{E0FD5097-700A-4A68-9C5A-54591D6F1AE1}" destId="{B1166CF3-C49B-4CFB-A73F-FB72273BD1BB}" srcOrd="2" destOrd="0" presId="urn:microsoft.com/office/officeart/2008/layout/IncreasingCircleProcess"/>
    <dgm:cxn modelId="{627D0476-7038-4F57-9C0D-1ED4ABC6B1BD}" type="presParOf" srcId="{B1166CF3-C49B-4CFB-A73F-FB72273BD1BB}" destId="{C7D87BB2-9AEC-412D-A4B2-2DD5791B5E80}" srcOrd="0" destOrd="0" presId="urn:microsoft.com/office/officeart/2008/layout/IncreasingCircleProcess"/>
    <dgm:cxn modelId="{7F241384-F612-4D1E-AD88-4C3709620FB5}" type="presParOf" srcId="{B1166CF3-C49B-4CFB-A73F-FB72273BD1BB}" destId="{998F4772-E1B4-48E4-9E3B-1FFFF08304B3}" srcOrd="1" destOrd="0" presId="urn:microsoft.com/office/officeart/2008/layout/IncreasingCircleProcess"/>
    <dgm:cxn modelId="{D09A372A-24DD-4F82-8884-4E08F81F8CAD}" type="presParOf" srcId="{B1166CF3-C49B-4CFB-A73F-FB72273BD1BB}" destId="{FA2124B3-76A2-4A90-9C8E-BF3BB3A7BA07}" srcOrd="2" destOrd="0" presId="urn:microsoft.com/office/officeart/2008/layout/IncreasingCircleProcess"/>
    <dgm:cxn modelId="{9E09A01E-E063-47C7-9262-1EDCAC42631A}" type="presParOf" srcId="{B1166CF3-C49B-4CFB-A73F-FB72273BD1BB}" destId="{69B12D17-5605-4332-9D0A-C2107176DAB5}" srcOrd="3" destOrd="0" presId="urn:microsoft.com/office/officeart/2008/layout/IncreasingCircleProcess"/>
    <dgm:cxn modelId="{D3F3008D-CBF3-4770-A0E3-24A93AEA5509}" type="presParOf" srcId="{E0FD5097-700A-4A68-9C5A-54591D6F1AE1}" destId="{28C26AF8-46CE-47D6-815C-9AE71FA95F23}" srcOrd="3" destOrd="0" presId="urn:microsoft.com/office/officeart/2008/layout/IncreasingCircleProcess"/>
    <dgm:cxn modelId="{C41565F4-19E5-4809-9BAB-72D89A613393}" type="presParOf" srcId="{E0FD5097-700A-4A68-9C5A-54591D6F1AE1}" destId="{A1FE903A-DB0F-4B55-8951-45EB4DF693D3}" srcOrd="4" destOrd="0" presId="urn:microsoft.com/office/officeart/2008/layout/IncreasingCircleProcess"/>
    <dgm:cxn modelId="{FE3754C3-5D7D-47E5-A350-2BB7DFAF8D72}" type="presParOf" srcId="{A1FE903A-DB0F-4B55-8951-45EB4DF693D3}" destId="{E1016E5C-28FE-454E-9029-2722BB97C7D2}" srcOrd="0" destOrd="0" presId="urn:microsoft.com/office/officeart/2008/layout/IncreasingCircleProcess"/>
    <dgm:cxn modelId="{92E3C787-E107-4C50-A66D-6666D1B6021B}" type="presParOf" srcId="{A1FE903A-DB0F-4B55-8951-45EB4DF693D3}" destId="{805C08C4-D462-4D4B-A8A4-F33FCE1666B3}" srcOrd="1" destOrd="0" presId="urn:microsoft.com/office/officeart/2008/layout/IncreasingCircleProcess"/>
    <dgm:cxn modelId="{1B322215-26F2-44F5-818B-2EA7E7AD3A53}" type="presParOf" srcId="{A1FE903A-DB0F-4B55-8951-45EB4DF693D3}" destId="{53F418E7-F64D-4046-896F-4ABD3EF867EE}" srcOrd="2" destOrd="0" presId="urn:microsoft.com/office/officeart/2008/layout/IncreasingCircleProcess"/>
    <dgm:cxn modelId="{2D1769AA-9513-41B1-AF50-4C80692D64D2}" type="presParOf" srcId="{A1FE903A-DB0F-4B55-8951-45EB4DF693D3}" destId="{637F85BF-CFC8-412C-A7B4-D1C18FDD0AE4}"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E349-72B8-4F1B-99C0-35DE42CFD8EE}">
      <dsp:nvSpPr>
        <dsp:cNvPr id="0" name=""/>
        <dsp:cNvSpPr/>
      </dsp:nvSpPr>
      <dsp:spPr>
        <a:xfrm>
          <a:off x="25059" y="0"/>
          <a:ext cx="516478" cy="516478"/>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BDEB7E-BCB0-4863-8160-97F8057143B3}">
      <dsp:nvSpPr>
        <dsp:cNvPr id="0" name=""/>
        <dsp:cNvSpPr/>
      </dsp:nvSpPr>
      <dsp:spPr>
        <a:xfrm>
          <a:off x="76707" y="51647"/>
          <a:ext cx="413182" cy="413182"/>
        </a:xfrm>
        <a:prstGeom prst="chord">
          <a:avLst>
            <a:gd name="adj1" fmla="val 1168272"/>
            <a:gd name="adj2" fmla="val 9631728"/>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366F5-EBFE-4871-93C9-01EA077CE07F}">
      <dsp:nvSpPr>
        <dsp:cNvPr id="0" name=""/>
        <dsp:cNvSpPr/>
      </dsp:nvSpPr>
      <dsp:spPr>
        <a:xfrm>
          <a:off x="649138" y="516478"/>
          <a:ext cx="1527916" cy="2173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l" defTabSz="488950">
            <a:lnSpc>
              <a:spcPct val="90000"/>
            </a:lnSpc>
            <a:spcBef>
              <a:spcPct val="0"/>
            </a:spcBef>
            <a:spcAft>
              <a:spcPct val="35000"/>
            </a:spcAft>
            <a:buNone/>
          </a:pPr>
          <a:r>
            <a:rPr lang="en-US" sz="1100" kern="1200" dirty="0"/>
            <a:t>20% reduction in greenhouse gas emissions compared to 1990</a:t>
          </a:r>
        </a:p>
        <a:p>
          <a:pPr marL="0" lvl="0" indent="0" algn="l" defTabSz="488950">
            <a:lnSpc>
              <a:spcPct val="90000"/>
            </a:lnSpc>
            <a:spcBef>
              <a:spcPct val="0"/>
            </a:spcBef>
            <a:spcAft>
              <a:spcPct val="35000"/>
            </a:spcAft>
            <a:buNone/>
          </a:pPr>
          <a:r>
            <a:rPr lang="en-US" sz="1100" kern="1200" dirty="0"/>
            <a:t>20% renewable share on gross final energy consumption</a:t>
          </a:r>
        </a:p>
        <a:p>
          <a:pPr marL="0" lvl="0" indent="0" algn="l" defTabSz="488950">
            <a:lnSpc>
              <a:spcPct val="90000"/>
            </a:lnSpc>
            <a:spcBef>
              <a:spcPct val="0"/>
            </a:spcBef>
            <a:spcAft>
              <a:spcPct val="35000"/>
            </a:spcAft>
            <a:buNone/>
          </a:pPr>
          <a:r>
            <a:rPr lang="en-US" sz="1100" kern="1200" dirty="0"/>
            <a:t>20% reduction in primary energy consumption</a:t>
          </a:r>
        </a:p>
        <a:p>
          <a:pPr marL="0" lvl="0" indent="0" algn="l" defTabSz="488950">
            <a:lnSpc>
              <a:spcPct val="90000"/>
            </a:lnSpc>
            <a:spcBef>
              <a:spcPct val="0"/>
            </a:spcBef>
            <a:spcAft>
              <a:spcPct val="35000"/>
            </a:spcAft>
            <a:buNone/>
          </a:pPr>
          <a:r>
            <a:rPr lang="en-US" sz="1100" kern="1200" dirty="0"/>
            <a:t>10% electricity interconnection</a:t>
          </a:r>
        </a:p>
      </dsp:txBody>
      <dsp:txXfrm>
        <a:off x="649138" y="516478"/>
        <a:ext cx="1527916" cy="2173514"/>
      </dsp:txXfrm>
    </dsp:sp>
    <dsp:sp modelId="{14DDF159-E077-4B22-A691-F3AA95B883F2}">
      <dsp:nvSpPr>
        <dsp:cNvPr id="0" name=""/>
        <dsp:cNvSpPr/>
      </dsp:nvSpPr>
      <dsp:spPr>
        <a:xfrm>
          <a:off x="649138" y="0"/>
          <a:ext cx="1527916" cy="51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1200150">
            <a:lnSpc>
              <a:spcPct val="90000"/>
            </a:lnSpc>
            <a:spcBef>
              <a:spcPct val="0"/>
            </a:spcBef>
            <a:spcAft>
              <a:spcPct val="35000"/>
            </a:spcAft>
            <a:buNone/>
          </a:pPr>
          <a:r>
            <a:rPr lang="es-MX" sz="2700" kern="1200" dirty="0"/>
            <a:t>2020</a:t>
          </a:r>
          <a:endParaRPr lang="en-US" sz="2700" kern="1200" dirty="0"/>
        </a:p>
      </dsp:txBody>
      <dsp:txXfrm>
        <a:off x="649138" y="0"/>
        <a:ext cx="1527916" cy="516478"/>
      </dsp:txXfrm>
    </dsp:sp>
    <dsp:sp modelId="{C7D87BB2-9AEC-412D-A4B2-2DD5791B5E80}">
      <dsp:nvSpPr>
        <dsp:cNvPr id="0" name=""/>
        <dsp:cNvSpPr/>
      </dsp:nvSpPr>
      <dsp:spPr>
        <a:xfrm>
          <a:off x="2284653" y="0"/>
          <a:ext cx="516478" cy="516478"/>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8F4772-E1B4-48E4-9E3B-1FFFF08304B3}">
      <dsp:nvSpPr>
        <dsp:cNvPr id="0" name=""/>
        <dsp:cNvSpPr/>
      </dsp:nvSpPr>
      <dsp:spPr>
        <a:xfrm>
          <a:off x="2336301" y="51647"/>
          <a:ext cx="413182" cy="413182"/>
        </a:xfrm>
        <a:prstGeom prst="chord">
          <a:avLst>
            <a:gd name="adj1" fmla="val 20431728"/>
            <a:gd name="adj2" fmla="val 11968272"/>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2124B3-76A2-4A90-9C8E-BF3BB3A7BA07}">
      <dsp:nvSpPr>
        <dsp:cNvPr id="0" name=""/>
        <dsp:cNvSpPr/>
      </dsp:nvSpPr>
      <dsp:spPr>
        <a:xfrm>
          <a:off x="2908732" y="516478"/>
          <a:ext cx="1527916" cy="2173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l" defTabSz="488950">
            <a:lnSpc>
              <a:spcPct val="90000"/>
            </a:lnSpc>
            <a:spcBef>
              <a:spcPct val="0"/>
            </a:spcBef>
            <a:spcAft>
              <a:spcPct val="35000"/>
            </a:spcAft>
            <a:buNone/>
          </a:pPr>
          <a:r>
            <a:rPr lang="en-US" sz="1100" kern="1200" dirty="0"/>
            <a:t>40% reduction in greenhouse gas emissions compared to 1990</a:t>
          </a:r>
        </a:p>
        <a:p>
          <a:pPr marL="0" lvl="0" indent="0" algn="l" defTabSz="488950">
            <a:lnSpc>
              <a:spcPct val="90000"/>
            </a:lnSpc>
            <a:spcBef>
              <a:spcPct val="0"/>
            </a:spcBef>
            <a:spcAft>
              <a:spcPct val="35000"/>
            </a:spcAft>
            <a:buNone/>
          </a:pPr>
          <a:r>
            <a:rPr lang="en-US" sz="1100" kern="1200" dirty="0"/>
            <a:t>32% renewable share on gross final energy consumption</a:t>
          </a:r>
        </a:p>
        <a:p>
          <a:pPr marL="0" lvl="0" indent="0" algn="l" defTabSz="488950">
            <a:lnSpc>
              <a:spcPct val="90000"/>
            </a:lnSpc>
            <a:spcBef>
              <a:spcPct val="0"/>
            </a:spcBef>
            <a:spcAft>
              <a:spcPct val="35000"/>
            </a:spcAft>
            <a:buNone/>
          </a:pPr>
          <a:r>
            <a:rPr lang="en-US" sz="1100" kern="1200" dirty="0"/>
            <a:t>32.5% reduction in primary energy consumption</a:t>
          </a:r>
        </a:p>
        <a:p>
          <a:pPr marL="0" lvl="0" indent="0" algn="l" defTabSz="488950">
            <a:lnSpc>
              <a:spcPct val="90000"/>
            </a:lnSpc>
            <a:spcBef>
              <a:spcPct val="0"/>
            </a:spcBef>
            <a:spcAft>
              <a:spcPct val="35000"/>
            </a:spcAft>
            <a:buNone/>
          </a:pPr>
          <a:r>
            <a:rPr lang="en-US" sz="1100" kern="1200" dirty="0"/>
            <a:t>15% electricity interconnection</a:t>
          </a:r>
        </a:p>
      </dsp:txBody>
      <dsp:txXfrm>
        <a:off x="2908732" y="516478"/>
        <a:ext cx="1527916" cy="2173514"/>
      </dsp:txXfrm>
    </dsp:sp>
    <dsp:sp modelId="{69B12D17-5605-4332-9D0A-C2107176DAB5}">
      <dsp:nvSpPr>
        <dsp:cNvPr id="0" name=""/>
        <dsp:cNvSpPr/>
      </dsp:nvSpPr>
      <dsp:spPr>
        <a:xfrm>
          <a:off x="2908732" y="0"/>
          <a:ext cx="1527916" cy="51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1200150">
            <a:lnSpc>
              <a:spcPct val="90000"/>
            </a:lnSpc>
            <a:spcBef>
              <a:spcPct val="0"/>
            </a:spcBef>
            <a:spcAft>
              <a:spcPct val="35000"/>
            </a:spcAft>
            <a:buNone/>
          </a:pPr>
          <a:r>
            <a:rPr lang="es-MX" sz="2700" kern="1200" dirty="0"/>
            <a:t>2030</a:t>
          </a:r>
          <a:endParaRPr lang="en-US" sz="2700" kern="1200" dirty="0"/>
        </a:p>
      </dsp:txBody>
      <dsp:txXfrm>
        <a:off x="2908732" y="0"/>
        <a:ext cx="1527916" cy="516478"/>
      </dsp:txXfrm>
    </dsp:sp>
    <dsp:sp modelId="{E1016E5C-28FE-454E-9029-2722BB97C7D2}">
      <dsp:nvSpPr>
        <dsp:cNvPr id="0" name=""/>
        <dsp:cNvSpPr/>
      </dsp:nvSpPr>
      <dsp:spPr>
        <a:xfrm>
          <a:off x="4544247" y="0"/>
          <a:ext cx="516478" cy="516478"/>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C08C4-D462-4D4B-A8A4-F33FCE1666B3}">
      <dsp:nvSpPr>
        <dsp:cNvPr id="0" name=""/>
        <dsp:cNvSpPr/>
      </dsp:nvSpPr>
      <dsp:spPr>
        <a:xfrm>
          <a:off x="4595895" y="51647"/>
          <a:ext cx="413182" cy="413182"/>
        </a:xfrm>
        <a:prstGeom prst="chord">
          <a:avLst>
            <a:gd name="adj1" fmla="val 16200000"/>
            <a:gd name="adj2" fmla="val 16200000"/>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F418E7-F64D-4046-896F-4ABD3EF867EE}">
      <dsp:nvSpPr>
        <dsp:cNvPr id="0" name=""/>
        <dsp:cNvSpPr/>
      </dsp:nvSpPr>
      <dsp:spPr>
        <a:xfrm>
          <a:off x="5168326" y="516478"/>
          <a:ext cx="1527916" cy="2173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l" defTabSz="488950">
            <a:lnSpc>
              <a:spcPct val="90000"/>
            </a:lnSpc>
            <a:spcBef>
              <a:spcPct val="0"/>
            </a:spcBef>
            <a:spcAft>
              <a:spcPct val="35000"/>
            </a:spcAft>
            <a:buNone/>
          </a:pPr>
          <a:r>
            <a:rPr lang="en-US" sz="1100" kern="1200" dirty="0"/>
            <a:t>Low carbon emissions future</a:t>
          </a:r>
        </a:p>
        <a:p>
          <a:pPr marL="0" lvl="0" indent="0" algn="l" defTabSz="488950">
            <a:lnSpc>
              <a:spcPct val="90000"/>
            </a:lnSpc>
            <a:spcBef>
              <a:spcPct val="0"/>
            </a:spcBef>
            <a:spcAft>
              <a:spcPct val="35000"/>
            </a:spcAft>
            <a:buNone/>
          </a:pPr>
          <a:r>
            <a:rPr lang="en-US" sz="1100" kern="1200" dirty="0"/>
            <a:t>Climate neutral economy</a:t>
          </a:r>
        </a:p>
      </dsp:txBody>
      <dsp:txXfrm>
        <a:off x="5168326" y="516478"/>
        <a:ext cx="1527916" cy="2173514"/>
      </dsp:txXfrm>
    </dsp:sp>
    <dsp:sp modelId="{637F85BF-CFC8-412C-A7B4-D1C18FDD0AE4}">
      <dsp:nvSpPr>
        <dsp:cNvPr id="0" name=""/>
        <dsp:cNvSpPr/>
      </dsp:nvSpPr>
      <dsp:spPr>
        <a:xfrm>
          <a:off x="5168326" y="0"/>
          <a:ext cx="1527916" cy="51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1200150">
            <a:lnSpc>
              <a:spcPct val="90000"/>
            </a:lnSpc>
            <a:spcBef>
              <a:spcPct val="0"/>
            </a:spcBef>
            <a:spcAft>
              <a:spcPct val="35000"/>
            </a:spcAft>
            <a:buNone/>
          </a:pPr>
          <a:r>
            <a:rPr lang="en-US" sz="2700" kern="1200" dirty="0"/>
            <a:t>2050</a:t>
          </a:r>
        </a:p>
      </dsp:txBody>
      <dsp:txXfrm>
        <a:off x="5168326" y="0"/>
        <a:ext cx="1527916" cy="516478"/>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85D16A-311D-4224-9C20-0F0294DEACB9}" type="datetimeFigureOut">
              <a:rPr lang="es-ES" smtClean="0"/>
              <a:t>21/09/2021</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9BF0B-4D03-4199-9B67-787B1E171A83}" type="slidenum">
              <a:rPr lang="es-ES" smtClean="0"/>
              <a:t>‹#›</a:t>
            </a:fld>
            <a:endParaRPr lang="es-ES"/>
          </a:p>
        </p:txBody>
      </p:sp>
    </p:spTree>
    <p:extLst>
      <p:ext uri="{BB962C8B-B14F-4D97-AF65-F5344CB8AC3E}">
        <p14:creationId xmlns:p14="http://schemas.microsoft.com/office/powerpoint/2010/main" val="11519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477288-93B6-4884-A437-6A3E4FD52DC1}" type="datetimeFigureOut">
              <a:rPr lang="es-ES" smtClean="0"/>
              <a:t>21/09/2021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A46E7-55A5-4ACB-B0F8-EE5A7E4D6027}" type="slidenum">
              <a:rPr lang="es-ES" smtClean="0"/>
              <a:t>‹#›</a:t>
            </a:fld>
            <a:endParaRPr lang="es-ES"/>
          </a:p>
        </p:txBody>
      </p:sp>
    </p:spTree>
    <p:extLst>
      <p:ext uri="{BB962C8B-B14F-4D97-AF65-F5344CB8AC3E}">
        <p14:creationId xmlns:p14="http://schemas.microsoft.com/office/powerpoint/2010/main" val="761466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Low-</a:t>
            </a:r>
            <a:r>
              <a:rPr lang="es-ES" dirty="0" err="1"/>
              <a:t>Carbon</a:t>
            </a:r>
            <a:r>
              <a:rPr lang="es-ES" dirty="0"/>
              <a:t> </a:t>
            </a:r>
            <a:r>
              <a:rPr lang="es-ES" dirty="0" err="1"/>
              <a:t>Emission</a:t>
            </a:r>
            <a:endParaRPr lang="en-US" dirty="0"/>
          </a:p>
        </p:txBody>
      </p:sp>
      <p:sp>
        <p:nvSpPr>
          <p:cNvPr id="4" name="Marcador de número de diapositiva 3"/>
          <p:cNvSpPr>
            <a:spLocks noGrp="1"/>
          </p:cNvSpPr>
          <p:nvPr>
            <p:ph type="sldNum" sz="quarter" idx="5"/>
          </p:nvPr>
        </p:nvSpPr>
        <p:spPr/>
        <p:txBody>
          <a:bodyPr/>
          <a:lstStyle/>
          <a:p>
            <a:fld id="{0BCA46E7-55A5-4ACB-B0F8-EE5A7E4D6027}" type="slidenum">
              <a:rPr lang="es-ES" smtClean="0"/>
              <a:t>1</a:t>
            </a:fld>
            <a:endParaRPr lang="es-ES"/>
          </a:p>
        </p:txBody>
      </p:sp>
    </p:spTree>
    <p:extLst>
      <p:ext uri="{BB962C8B-B14F-4D97-AF65-F5344CB8AC3E}">
        <p14:creationId xmlns:p14="http://schemas.microsoft.com/office/powerpoint/2010/main" val="332151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European context:</a:t>
            </a:r>
          </a:p>
          <a:p>
            <a:pPr marL="171450" indent="-171450">
              <a:buFont typeface="Arial" panose="020B0604020202020204" pitchFamily="34" charset="0"/>
              <a:buChar char="•"/>
            </a:pPr>
            <a:r>
              <a:rPr lang="en-GB" dirty="0"/>
              <a:t>Green boxes highlight features that we are interesting on</a:t>
            </a:r>
          </a:p>
          <a:p>
            <a:endParaRPr lang="en-US" dirty="0"/>
          </a:p>
          <a:p>
            <a:endParaRPr lang="en-US" dirty="0"/>
          </a:p>
        </p:txBody>
      </p:sp>
      <p:sp>
        <p:nvSpPr>
          <p:cNvPr id="4" name="Slide Number Placeholder 3"/>
          <p:cNvSpPr>
            <a:spLocks noGrp="1"/>
          </p:cNvSpPr>
          <p:nvPr>
            <p:ph type="sldNum" sz="quarter" idx="10"/>
          </p:nvPr>
        </p:nvSpPr>
        <p:spPr/>
        <p:txBody>
          <a:bodyPr/>
          <a:lstStyle/>
          <a:p>
            <a:fld id="{0BCA46E7-55A5-4ACB-B0F8-EE5A7E4D6027}" type="slidenum">
              <a:rPr lang="es-ES" smtClean="0"/>
              <a:t>2</a:t>
            </a:fld>
            <a:endParaRPr lang="es-ES"/>
          </a:p>
        </p:txBody>
      </p:sp>
    </p:spTree>
    <p:extLst>
      <p:ext uri="{BB962C8B-B14F-4D97-AF65-F5344CB8AC3E}">
        <p14:creationId xmlns:p14="http://schemas.microsoft.com/office/powerpoint/2010/main" val="75660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A46E7-55A5-4ACB-B0F8-EE5A7E4D6027}" type="slidenum">
              <a:rPr lang="es-ES" smtClean="0"/>
              <a:t>4</a:t>
            </a:fld>
            <a:endParaRPr lang="es-ES"/>
          </a:p>
        </p:txBody>
      </p:sp>
    </p:spTree>
    <p:extLst>
      <p:ext uri="{BB962C8B-B14F-4D97-AF65-F5344CB8AC3E}">
        <p14:creationId xmlns:p14="http://schemas.microsoft.com/office/powerpoint/2010/main" val="201349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0BCA46E7-55A5-4ACB-B0F8-EE5A7E4D6027}" type="slidenum">
              <a:rPr lang="es-ES" smtClean="0"/>
              <a:t>5</a:t>
            </a:fld>
            <a:endParaRPr lang="es-ES"/>
          </a:p>
        </p:txBody>
      </p:sp>
    </p:spTree>
    <p:extLst>
      <p:ext uri="{BB962C8B-B14F-4D97-AF65-F5344CB8AC3E}">
        <p14:creationId xmlns:p14="http://schemas.microsoft.com/office/powerpoint/2010/main" val="139967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CA46E7-55A5-4ACB-B0F8-EE5A7E4D6027}" type="slidenum">
              <a:rPr lang="es-ES" smtClean="0"/>
              <a:t>6</a:t>
            </a:fld>
            <a:endParaRPr lang="es-ES"/>
          </a:p>
        </p:txBody>
      </p:sp>
    </p:spTree>
    <p:extLst>
      <p:ext uri="{BB962C8B-B14F-4D97-AF65-F5344CB8AC3E}">
        <p14:creationId xmlns:p14="http://schemas.microsoft.com/office/powerpoint/2010/main" val="2881656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a:t>
            </a:r>
            <a:r>
              <a:rPr lang="en-US" baseline="0" dirty="0"/>
              <a:t> model</a:t>
            </a:r>
            <a:r>
              <a:rPr lang="es-MX" baseline="0" dirty="0"/>
              <a:t>’s</a:t>
            </a:r>
            <a:r>
              <a:rPr lang="en-US" baseline="0" dirty="0"/>
              <a:t> characteristics in black, and improvements in red</a:t>
            </a:r>
          </a:p>
        </p:txBody>
      </p:sp>
      <p:sp>
        <p:nvSpPr>
          <p:cNvPr id="4" name="Slide Number Placeholder 3"/>
          <p:cNvSpPr>
            <a:spLocks noGrp="1"/>
          </p:cNvSpPr>
          <p:nvPr>
            <p:ph type="sldNum" sz="quarter" idx="10"/>
          </p:nvPr>
        </p:nvSpPr>
        <p:spPr/>
        <p:txBody>
          <a:bodyPr/>
          <a:lstStyle/>
          <a:p>
            <a:fld id="{0BCA46E7-55A5-4ACB-B0F8-EE5A7E4D6027}" type="slidenum">
              <a:rPr lang="es-ES" smtClean="0"/>
              <a:t>7</a:t>
            </a:fld>
            <a:endParaRPr lang="es-ES"/>
          </a:p>
        </p:txBody>
      </p:sp>
    </p:spTree>
    <p:extLst>
      <p:ext uri="{BB962C8B-B14F-4D97-AF65-F5344CB8AC3E}">
        <p14:creationId xmlns:p14="http://schemas.microsoft.com/office/powerpoint/2010/main" val="1154312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CA46E7-55A5-4ACB-B0F8-EE5A7E4D6027}" type="slidenum">
              <a:rPr lang="es-ES" smtClean="0"/>
              <a:t>8</a:t>
            </a:fld>
            <a:endParaRPr lang="es-ES"/>
          </a:p>
        </p:txBody>
      </p:sp>
    </p:spTree>
    <p:extLst>
      <p:ext uri="{BB962C8B-B14F-4D97-AF65-F5344CB8AC3E}">
        <p14:creationId xmlns:p14="http://schemas.microsoft.com/office/powerpoint/2010/main" val="928976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Literature review:</a:t>
            </a: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Transmission</a:t>
            </a:r>
            <a:r>
              <a:rPr kumimoji="0" lang="en-US" sz="1000" b="0" i="0" u="none" strike="noStrike" kern="1200" cap="none" spc="0" normalizeH="0" noProof="0" dirty="0">
                <a:ln>
                  <a:noFill/>
                </a:ln>
                <a:solidFill>
                  <a:prstClr val="black"/>
                </a:solidFill>
                <a:effectLst/>
                <a:uLnTx/>
                <a:uFillTx/>
                <a:latin typeface="Calibri" panose="020F0502020204030204"/>
                <a:ea typeface="+mn-ea"/>
                <a:cs typeface="+mn-cs"/>
              </a:rPr>
              <a:t> expansion planning</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AC OPF models</a:t>
            </a: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00" dirty="0">
                <a:solidFill>
                  <a:prstClr val="black"/>
                </a:solidFill>
                <a:latin typeface="Calibri" panose="020F0502020204030204"/>
              </a:rPr>
              <a:t>Topology optimization: </a:t>
            </a:r>
            <a:r>
              <a:rPr kumimoji="0" lang="en-US" sz="1000" b="0" i="0" u="none" strike="noStrike" kern="1200" cap="none" spc="0" normalizeH="0" noProof="0" dirty="0">
                <a:ln>
                  <a:noFill/>
                </a:ln>
                <a:solidFill>
                  <a:prstClr val="black"/>
                </a:solidFill>
                <a:effectLst/>
                <a:uLnTx/>
                <a:uFillTx/>
                <a:latin typeface="Calibri" panose="020F0502020204030204"/>
                <a:ea typeface="+mn-ea"/>
                <a:cs typeface="+mn-cs"/>
              </a:rPr>
              <a:t>optimal transmission switching &amp; bus splitting</a:t>
            </a:r>
            <a:endParaRPr lang="en-US" sz="1000" dirty="0">
              <a:solidFill>
                <a:prstClr val="black"/>
              </a:solidFill>
              <a:latin typeface="Calibri" panose="020F0502020204030204"/>
            </a:endParaRP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a:t>
            </a:r>
            <a:r>
              <a:rPr lang="en-US" sz="1000" dirty="0" err="1">
                <a:solidFill>
                  <a:prstClr val="black"/>
                </a:solidFill>
                <a:latin typeface="Calibri" panose="020F0502020204030204"/>
              </a:rPr>
              <a:t>dvanced</a:t>
            </a:r>
            <a:r>
              <a:rPr lang="en-US" sz="1000" dirty="0">
                <a:solidFill>
                  <a:prstClr val="black"/>
                </a:solidFill>
                <a:latin typeface="Calibri" panose="020F0502020204030204"/>
              </a:rPr>
              <a:t> power flow control</a:t>
            </a:r>
          </a:p>
          <a:p>
            <a:pPr marL="685783" lvl="1" indent="-228594" algn="just" defTabSz="914377">
              <a:spcAft>
                <a:spcPts val="600"/>
              </a:spcAft>
              <a:buFont typeface="Arial" panose="020B0604020202020204" pitchFamily="34" charset="0"/>
              <a:buChar char="•"/>
              <a:defRPr/>
            </a:pPr>
            <a:r>
              <a:rPr lang="en-US" sz="1000" dirty="0">
                <a:solidFill>
                  <a:prstClr val="black"/>
                </a:solidFill>
                <a:latin typeface="Calibri" panose="020F0502020204030204"/>
              </a:rPr>
              <a:t>Integration of VRE and ESS, and demand response</a:t>
            </a:r>
          </a:p>
          <a:p>
            <a:pPr marL="228583" lvl="0" indent="-228594" algn="just" defTabSz="914377">
              <a:spcAft>
                <a:spcPts val="600"/>
              </a:spcAft>
              <a:buFont typeface="Arial" panose="020B0604020202020204" pitchFamily="34" charset="0"/>
              <a:buChar char="•"/>
              <a:defRPr/>
            </a:pPr>
            <a:r>
              <a:rPr lang="en-US" sz="1000" dirty="0">
                <a:solidFill>
                  <a:prstClr val="black"/>
                </a:solidFill>
                <a:latin typeface="Calibri" panose="020F0502020204030204"/>
              </a:rPr>
              <a:t>Case study:</a:t>
            </a: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00" dirty="0">
                <a:solidFill>
                  <a:prstClr val="black"/>
                </a:solidFill>
                <a:latin typeface="Calibri" panose="020F0502020204030204"/>
                <a:sym typeface="Wingdings" panose="05000000000000000000" pitchFamily="2" charset="2"/>
              </a:rPr>
              <a:t>IEEE test system (RTS: 72 &amp; 24 nodes)</a:t>
            </a:r>
          </a:p>
          <a:p>
            <a:pPr marL="228583" marR="0" lvl="0"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00" dirty="0">
                <a:solidFill>
                  <a:prstClr val="black"/>
                </a:solidFill>
                <a:latin typeface="Calibri" panose="020F0502020204030204"/>
                <a:sym typeface="Wingdings" panose="05000000000000000000" pitchFamily="2" charset="2"/>
              </a:rPr>
              <a:t>openTEPES as python package</a:t>
            </a:r>
            <a:endParaRPr lang="en-US" sz="1000" dirty="0">
              <a:solidFill>
                <a:prstClr val="black"/>
              </a:solidFill>
              <a:latin typeface="Calibri" panose="020F0502020204030204"/>
            </a:endParaRPr>
          </a:p>
          <a:p>
            <a:endParaRPr lang="en-GB" dirty="0"/>
          </a:p>
        </p:txBody>
      </p:sp>
      <p:sp>
        <p:nvSpPr>
          <p:cNvPr id="4" name="Slide Number Placeholder 3"/>
          <p:cNvSpPr>
            <a:spLocks noGrp="1"/>
          </p:cNvSpPr>
          <p:nvPr>
            <p:ph type="sldNum" sz="quarter" idx="10"/>
          </p:nvPr>
        </p:nvSpPr>
        <p:spPr/>
        <p:txBody>
          <a:bodyPr/>
          <a:lstStyle/>
          <a:p>
            <a:fld id="{0BCA46E7-55A5-4ACB-B0F8-EE5A7E4D6027}" type="slidenum">
              <a:rPr lang="es-ES" smtClean="0"/>
              <a:t>9</a:t>
            </a:fld>
            <a:endParaRPr lang="es-ES"/>
          </a:p>
        </p:txBody>
      </p:sp>
    </p:spTree>
    <p:extLst>
      <p:ext uri="{BB962C8B-B14F-4D97-AF65-F5344CB8AC3E}">
        <p14:creationId xmlns:p14="http://schemas.microsoft.com/office/powerpoint/2010/main" val="1509190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Literature review:</a:t>
            </a: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Transmission</a:t>
            </a:r>
            <a:r>
              <a:rPr kumimoji="0" lang="en-US" sz="1000" b="0" i="0" u="none" strike="noStrike" kern="1200" cap="none" spc="0" normalizeH="0" noProof="0" dirty="0">
                <a:ln>
                  <a:noFill/>
                </a:ln>
                <a:solidFill>
                  <a:prstClr val="black"/>
                </a:solidFill>
                <a:effectLst/>
                <a:uLnTx/>
                <a:uFillTx/>
                <a:latin typeface="Calibri" panose="020F0502020204030204"/>
                <a:ea typeface="+mn-ea"/>
                <a:cs typeface="+mn-cs"/>
              </a:rPr>
              <a:t> expansion planning</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AC OPF models</a:t>
            </a: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00" dirty="0">
                <a:solidFill>
                  <a:prstClr val="black"/>
                </a:solidFill>
                <a:latin typeface="Calibri" panose="020F0502020204030204"/>
              </a:rPr>
              <a:t>Topology optimization: </a:t>
            </a:r>
            <a:r>
              <a:rPr kumimoji="0" lang="en-US" sz="1000" b="0" i="0" u="none" strike="noStrike" kern="1200" cap="none" spc="0" normalizeH="0" noProof="0" dirty="0">
                <a:ln>
                  <a:noFill/>
                </a:ln>
                <a:solidFill>
                  <a:prstClr val="black"/>
                </a:solidFill>
                <a:effectLst/>
                <a:uLnTx/>
                <a:uFillTx/>
                <a:latin typeface="Calibri" panose="020F0502020204030204"/>
                <a:ea typeface="+mn-ea"/>
                <a:cs typeface="+mn-cs"/>
              </a:rPr>
              <a:t>optimal transmission switching &amp; bus splitting</a:t>
            </a:r>
            <a:endParaRPr lang="en-US" sz="1000" dirty="0">
              <a:solidFill>
                <a:prstClr val="black"/>
              </a:solidFill>
              <a:latin typeface="Calibri" panose="020F0502020204030204"/>
            </a:endParaRP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a:t>
            </a:r>
            <a:r>
              <a:rPr lang="en-US" sz="1000" dirty="0" err="1">
                <a:solidFill>
                  <a:prstClr val="black"/>
                </a:solidFill>
                <a:latin typeface="Calibri" panose="020F0502020204030204"/>
              </a:rPr>
              <a:t>dvanced</a:t>
            </a:r>
            <a:r>
              <a:rPr lang="en-US" sz="1000" dirty="0">
                <a:solidFill>
                  <a:prstClr val="black"/>
                </a:solidFill>
                <a:latin typeface="Calibri" panose="020F0502020204030204"/>
              </a:rPr>
              <a:t> power flow control</a:t>
            </a:r>
          </a:p>
          <a:p>
            <a:pPr marL="685783" lvl="1" indent="-228594" algn="just" defTabSz="914377">
              <a:spcAft>
                <a:spcPts val="600"/>
              </a:spcAft>
              <a:buFont typeface="Arial" panose="020B0604020202020204" pitchFamily="34" charset="0"/>
              <a:buChar char="•"/>
              <a:defRPr/>
            </a:pPr>
            <a:r>
              <a:rPr lang="en-US" sz="1000" dirty="0">
                <a:solidFill>
                  <a:prstClr val="black"/>
                </a:solidFill>
                <a:latin typeface="Calibri" panose="020F0502020204030204"/>
              </a:rPr>
              <a:t>Integration of VRE and ESS, and demand response</a:t>
            </a:r>
          </a:p>
          <a:p>
            <a:pPr marL="228583" lvl="0" indent="-228594" algn="just" defTabSz="914377">
              <a:spcAft>
                <a:spcPts val="600"/>
              </a:spcAft>
              <a:buFont typeface="Arial" panose="020B0604020202020204" pitchFamily="34" charset="0"/>
              <a:buChar char="•"/>
              <a:defRPr/>
            </a:pPr>
            <a:r>
              <a:rPr lang="en-US" sz="1000" dirty="0">
                <a:solidFill>
                  <a:prstClr val="black"/>
                </a:solidFill>
                <a:latin typeface="Calibri" panose="020F0502020204030204"/>
              </a:rPr>
              <a:t>Case study:</a:t>
            </a:r>
          </a:p>
          <a:p>
            <a:pPr marL="685783" marR="0" lvl="1"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00" dirty="0">
                <a:solidFill>
                  <a:prstClr val="black"/>
                </a:solidFill>
                <a:latin typeface="Calibri" panose="020F0502020204030204"/>
                <a:sym typeface="Wingdings" panose="05000000000000000000" pitchFamily="2" charset="2"/>
              </a:rPr>
              <a:t>IEEE test system (RTS: 72 &amp; 24 nodes)</a:t>
            </a:r>
          </a:p>
          <a:p>
            <a:pPr marL="228583" marR="0" lvl="0"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00" dirty="0">
                <a:solidFill>
                  <a:prstClr val="black"/>
                </a:solidFill>
                <a:latin typeface="Calibri" panose="020F0502020204030204"/>
                <a:sym typeface="Wingdings" panose="05000000000000000000" pitchFamily="2" charset="2"/>
              </a:rPr>
              <a:t>openTEPES as python package</a:t>
            </a:r>
            <a:endParaRPr lang="en-US" sz="1000" dirty="0">
              <a:solidFill>
                <a:prstClr val="black"/>
              </a:solidFill>
              <a:latin typeface="Calibri" panose="020F0502020204030204"/>
            </a:endParaRPr>
          </a:p>
          <a:p>
            <a:endParaRPr lang="en-GB" dirty="0"/>
          </a:p>
        </p:txBody>
      </p:sp>
      <p:sp>
        <p:nvSpPr>
          <p:cNvPr id="4" name="Slide Number Placeholder 3"/>
          <p:cNvSpPr>
            <a:spLocks noGrp="1"/>
          </p:cNvSpPr>
          <p:nvPr>
            <p:ph type="sldNum" sz="quarter" idx="10"/>
          </p:nvPr>
        </p:nvSpPr>
        <p:spPr/>
        <p:txBody>
          <a:bodyPr/>
          <a:lstStyle/>
          <a:p>
            <a:fld id="{0BCA46E7-55A5-4ACB-B0F8-EE5A7E4D6027}" type="slidenum">
              <a:rPr lang="es-ES" smtClean="0"/>
              <a:t>10</a:t>
            </a:fld>
            <a:endParaRPr lang="es-ES"/>
          </a:p>
        </p:txBody>
      </p:sp>
    </p:spTree>
    <p:extLst>
      <p:ext uri="{BB962C8B-B14F-4D97-AF65-F5344CB8AC3E}">
        <p14:creationId xmlns:p14="http://schemas.microsoft.com/office/powerpoint/2010/main" val="3080447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ítulo 2"/>
          <p:cNvSpPr>
            <a:spLocks noGrp="1"/>
          </p:cNvSpPr>
          <p:nvPr>
            <p:ph type="subTitle" idx="4294967295"/>
          </p:nvPr>
        </p:nvSpPr>
        <p:spPr>
          <a:xfrm>
            <a:off x="4047566" y="4839167"/>
            <a:ext cx="7384228" cy="1099054"/>
          </a:xfrm>
          <a:prstGeom prst="rect">
            <a:avLst/>
          </a:prstGeom>
        </p:spPr>
        <p:txBody>
          <a:bodyPr/>
          <a:lstStyle/>
          <a:p>
            <a:r>
              <a:rPr lang="en-US">
                <a:solidFill>
                  <a:schemeClr val="bg1"/>
                </a:solidFill>
              </a:rPr>
              <a:t>Click to edit Master subtitle style</a:t>
            </a:r>
            <a:endParaRPr lang="es-ES" dirty="0">
              <a:solidFill>
                <a:schemeClr val="bg1"/>
              </a:solidFill>
            </a:endParaRPr>
          </a:p>
        </p:txBody>
      </p:sp>
      <p:sp>
        <p:nvSpPr>
          <p:cNvPr id="5" name="Título 1"/>
          <p:cNvSpPr>
            <a:spLocks noGrp="1"/>
          </p:cNvSpPr>
          <p:nvPr>
            <p:ph type="ctrTitle" idx="4294967295"/>
          </p:nvPr>
        </p:nvSpPr>
        <p:spPr>
          <a:xfrm>
            <a:off x="4047565" y="613187"/>
            <a:ext cx="7384228" cy="3571539"/>
          </a:xfrm>
          <a:prstGeom prst="rect">
            <a:avLst/>
          </a:prstGeom>
        </p:spPr>
        <p:txBody>
          <a:bodyPr/>
          <a:lstStyle/>
          <a:p>
            <a:r>
              <a:rPr lang="en-US">
                <a:solidFill>
                  <a:schemeClr val="bg1"/>
                </a:solidFill>
              </a:rPr>
              <a:t>Click to edit Master title style</a:t>
            </a:r>
            <a:endParaRPr lang="es-ES" dirty="0">
              <a:solidFill>
                <a:schemeClr val="bg1"/>
              </a:solidFill>
            </a:endParaRPr>
          </a:p>
        </p:txBody>
      </p:sp>
    </p:spTree>
    <p:extLst>
      <p:ext uri="{BB962C8B-B14F-4D97-AF65-F5344CB8AC3E}">
        <p14:creationId xmlns:p14="http://schemas.microsoft.com/office/powerpoint/2010/main" val="4225083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510988" y="2232212"/>
            <a:ext cx="11228769" cy="3647525"/>
          </a:xfrm>
          <a:prstGeom prst="rect">
            <a:avLst/>
          </a:prstGeom>
        </p:spPr>
        <p:txBody>
          <a:bodyPr/>
          <a:lstStyle>
            <a:lvl1pPr marL="0" indent="0">
              <a:spcBef>
                <a:spcPts val="0"/>
              </a:spcBef>
              <a:spcAft>
                <a:spcPts val="1333"/>
              </a:spcAft>
              <a:buFontTx/>
              <a:buNone/>
              <a:defRPr sz="4000"/>
            </a:lvl1pPr>
            <a:lvl2pPr marL="8466" indent="0">
              <a:buFontTx/>
              <a:buNone/>
              <a:defRPr u="sng"/>
            </a:lvl2pPr>
            <a:lvl3pPr marL="8466" indent="0">
              <a:buFontTx/>
              <a:buNone/>
              <a:defRPr sz="2667" b="0">
                <a:latin typeface="+mj-lt"/>
              </a:defRPr>
            </a:lvl3pPr>
            <a:lvl4pPr marL="228594" indent="-228594">
              <a:defRPr sz="2400"/>
            </a:lvl4pPr>
            <a:lvl5pPr marL="237061" indent="0">
              <a:buFontTx/>
              <a:buNone/>
              <a:defRPr sz="2133">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dirty="0"/>
          </a:p>
        </p:txBody>
      </p:sp>
      <p:sp>
        <p:nvSpPr>
          <p:cNvPr id="3" name="Título 1"/>
          <p:cNvSpPr>
            <a:spLocks noGrp="1"/>
          </p:cNvSpPr>
          <p:nvPr>
            <p:ph type="title"/>
          </p:nvPr>
        </p:nvSpPr>
        <p:spPr>
          <a:xfrm>
            <a:off x="3012141" y="322730"/>
            <a:ext cx="8821271" cy="1506070"/>
          </a:xfrm>
          <a:prstGeom prst="rect">
            <a:avLst/>
          </a:prstGeom>
        </p:spPr>
        <p:txBody>
          <a:bodyPr/>
          <a:lstStyle/>
          <a:p>
            <a:r>
              <a:rPr lang="en-US"/>
              <a:t>Click to edit Master title style</a:t>
            </a:r>
            <a:endParaRPr lang="es-ES" dirty="0"/>
          </a:p>
        </p:txBody>
      </p:sp>
    </p:spTree>
    <p:extLst>
      <p:ext uri="{BB962C8B-B14F-4D97-AF65-F5344CB8AC3E}">
        <p14:creationId xmlns:p14="http://schemas.microsoft.com/office/powerpoint/2010/main" val="124745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p:cNvSpPr>
            <a:spLocks noGrp="1"/>
          </p:cNvSpPr>
          <p:nvPr>
            <p:ph type="title"/>
          </p:nvPr>
        </p:nvSpPr>
        <p:spPr>
          <a:xfrm>
            <a:off x="3012141" y="322730"/>
            <a:ext cx="8821271" cy="1506070"/>
          </a:xfrm>
          <a:prstGeom prst="rect">
            <a:avLst/>
          </a:prstGeom>
        </p:spPr>
        <p:txBody>
          <a:bodyPr/>
          <a:lstStyle/>
          <a:p>
            <a:r>
              <a:rPr lang="en-US"/>
              <a:t>Click to edit Master title style</a:t>
            </a:r>
            <a:endParaRPr lang="es-ES" dirty="0"/>
          </a:p>
        </p:txBody>
      </p:sp>
      <p:sp>
        <p:nvSpPr>
          <p:cNvPr id="5" name="Marcador de contenido 2"/>
          <p:cNvSpPr>
            <a:spLocks noGrp="1"/>
          </p:cNvSpPr>
          <p:nvPr>
            <p:ph idx="1"/>
          </p:nvPr>
        </p:nvSpPr>
        <p:spPr>
          <a:xfrm>
            <a:off x="497542" y="2138081"/>
            <a:ext cx="11335870" cy="3778625"/>
          </a:xfrm>
          <a:prstGeom prst="rect">
            <a:avLst/>
          </a:prstGeom>
        </p:spPr>
        <p:txBody>
          <a:bodyPr/>
          <a:lstStyle/>
          <a:p>
            <a:pPr lvl="0"/>
            <a:r>
              <a:rPr lang="en-US"/>
              <a:t>Edit Master text styles</a:t>
            </a:r>
          </a:p>
        </p:txBody>
      </p:sp>
    </p:spTree>
    <p:extLst>
      <p:ext uri="{BB962C8B-B14F-4D97-AF65-F5344CB8AC3E}">
        <p14:creationId xmlns:p14="http://schemas.microsoft.com/office/powerpoint/2010/main" val="3949446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1"/>
          <p:cNvSpPr>
            <a:spLocks noGrp="1"/>
          </p:cNvSpPr>
          <p:nvPr>
            <p:ph type="title"/>
          </p:nvPr>
        </p:nvSpPr>
        <p:spPr>
          <a:xfrm>
            <a:off x="3012141" y="322730"/>
            <a:ext cx="8821271" cy="1506070"/>
          </a:xfrm>
          <a:prstGeom prst="rect">
            <a:avLst/>
          </a:prstGeom>
        </p:spPr>
        <p:txBody>
          <a:bodyPr/>
          <a:lstStyle>
            <a:lvl1pPr>
              <a:defRPr>
                <a:solidFill>
                  <a:schemeClr val="bg1"/>
                </a:solidFill>
              </a:defRPr>
            </a:lvl1pPr>
          </a:lstStyle>
          <a:p>
            <a:r>
              <a:rPr lang="en-US"/>
              <a:t>Click to edit Master title style</a:t>
            </a:r>
            <a:endParaRPr lang="es-ES" dirty="0"/>
          </a:p>
        </p:txBody>
      </p:sp>
      <p:sp>
        <p:nvSpPr>
          <p:cNvPr id="6" name="Marcador de contenido 2"/>
          <p:cNvSpPr>
            <a:spLocks noGrp="1"/>
          </p:cNvSpPr>
          <p:nvPr>
            <p:ph idx="1"/>
          </p:nvPr>
        </p:nvSpPr>
        <p:spPr>
          <a:xfrm>
            <a:off x="497542" y="2138081"/>
            <a:ext cx="11335870" cy="3778625"/>
          </a:xfrm>
          <a:prstGeom prst="rect">
            <a:avLst/>
          </a:prstGeom>
        </p:spPr>
        <p:txBody>
          <a:bodyPr/>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4133174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o el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a:spLocks noGrp="1"/>
          </p:cNvSpPr>
          <p:nvPr>
            <p:ph type="title"/>
          </p:nvPr>
        </p:nvSpPr>
        <p:spPr>
          <a:xfrm>
            <a:off x="3012141" y="322730"/>
            <a:ext cx="8821271" cy="1506070"/>
          </a:xfrm>
          <a:prstGeom prst="rect">
            <a:avLst/>
          </a:prstGeom>
        </p:spPr>
        <p:txBody>
          <a:bodyPr/>
          <a:lstStyle/>
          <a:p>
            <a:r>
              <a:rPr lang="en-US"/>
              <a:t>Click to edit Master title style</a:t>
            </a:r>
            <a:endParaRPr lang="es-ES" dirty="0"/>
          </a:p>
        </p:txBody>
      </p:sp>
      <p:sp>
        <p:nvSpPr>
          <p:cNvPr id="4" name="Marcador de contenido 2"/>
          <p:cNvSpPr>
            <a:spLocks noGrp="1"/>
          </p:cNvSpPr>
          <p:nvPr>
            <p:ph idx="1"/>
          </p:nvPr>
        </p:nvSpPr>
        <p:spPr>
          <a:xfrm>
            <a:off x="497542" y="2138081"/>
            <a:ext cx="11335870" cy="3778625"/>
          </a:xfrm>
          <a:prstGeom prst="rect">
            <a:avLst/>
          </a:prstGeom>
        </p:spPr>
        <p:txBody>
          <a:bodyPr/>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1074314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 blanc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3012141" y="322730"/>
            <a:ext cx="8821271" cy="1506070"/>
          </a:xfrm>
          <a:prstGeom prst="rect">
            <a:avLst/>
          </a:prstGeom>
        </p:spPr>
        <p:txBody>
          <a:bodyPr/>
          <a:lstStyle>
            <a:lvl1pPr>
              <a:defRPr>
                <a:solidFill>
                  <a:schemeClr val="bg1"/>
                </a:solidFill>
              </a:defRPr>
            </a:lvl1pPr>
          </a:lstStyle>
          <a:p>
            <a:r>
              <a:rPr lang="en-US"/>
              <a:t>Click to edit Master title style</a:t>
            </a:r>
            <a:endParaRPr lang="es-ES" dirty="0"/>
          </a:p>
        </p:txBody>
      </p:sp>
      <p:sp>
        <p:nvSpPr>
          <p:cNvPr id="3" name="Marcador de contenido 2"/>
          <p:cNvSpPr>
            <a:spLocks noGrp="1"/>
          </p:cNvSpPr>
          <p:nvPr>
            <p:ph idx="1"/>
          </p:nvPr>
        </p:nvSpPr>
        <p:spPr>
          <a:xfrm>
            <a:off x="497542" y="2138081"/>
            <a:ext cx="11335870" cy="3778625"/>
          </a:xfrm>
          <a:prstGeom prst="rect">
            <a:avLst/>
          </a:prstGeom>
        </p:spPr>
        <p:txBody>
          <a:bodyPr/>
          <a:lstStyle>
            <a:lvl1pPr>
              <a:defRPr>
                <a:solidFill>
                  <a:srgbClr val="53565A"/>
                </a:solidFill>
              </a:defRPr>
            </a:lvl1pPr>
          </a:lstStyle>
          <a:p>
            <a:pPr lvl="0"/>
            <a:r>
              <a:rPr lang="en-US"/>
              <a:t>Edit Master text styles</a:t>
            </a:r>
          </a:p>
        </p:txBody>
      </p:sp>
    </p:spTree>
    <p:extLst>
      <p:ext uri="{BB962C8B-B14F-4D97-AF65-F5344CB8AC3E}">
        <p14:creationId xmlns:p14="http://schemas.microsoft.com/office/powerpoint/2010/main" val="4293993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15910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Lst>
  <p:txStyles>
    <p:titleStyle>
      <a:lvl1pPr algn="l" defTabSz="914377" rtl="0" eaLnBrk="1" latinLnBrk="0" hangingPunct="1">
        <a:lnSpc>
          <a:spcPct val="90000"/>
        </a:lnSpc>
        <a:spcBef>
          <a:spcPct val="0"/>
        </a:spcBef>
        <a:buNone/>
        <a:defRPr sz="4533" b="0" kern="1200">
          <a:solidFill>
            <a:srgbClr val="F6B729"/>
          </a:solidFill>
          <a:latin typeface="+mj-lt"/>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Wingdings" panose="05000000000000000000" pitchFamily="2" charset="2"/>
        <a:buChar char="§"/>
        <a:defRPr sz="3733" kern="1200">
          <a:solidFill>
            <a:schemeClr val="tx1"/>
          </a:solidFill>
          <a:latin typeface="+mj-lt"/>
          <a:ea typeface="+mn-ea"/>
          <a:cs typeface="+mn-cs"/>
        </a:defRPr>
      </a:lvl1pPr>
      <a:lvl2pPr marL="685783" indent="-228594" algn="l" defTabSz="914377" rtl="0" eaLnBrk="1" latinLnBrk="0" hangingPunct="1">
        <a:lnSpc>
          <a:spcPct val="90000"/>
        </a:lnSpc>
        <a:spcBef>
          <a:spcPts val="500"/>
        </a:spcBef>
        <a:buFont typeface="Wingdings" panose="05000000000000000000" pitchFamily="2" charset="2"/>
        <a:buChar char="§"/>
        <a:defRPr sz="3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Wingdings" panose="05000000000000000000" pitchFamily="2" charset="2"/>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Wingdings" panose="05000000000000000000" pitchFamily="2" charset="2"/>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c.europa.eu/clima/policies/strategies_en"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hyperlink" Target="https://openentrance.eu/2020/06/26/quantitative-scenario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12141" y="1237129"/>
            <a:ext cx="8821271" cy="2860737"/>
          </a:xfrm>
        </p:spPr>
        <p:txBody>
          <a:bodyPr/>
          <a:lstStyle/>
          <a:p>
            <a:br>
              <a:rPr lang="en-GB" sz="4800" dirty="0"/>
            </a:br>
            <a:r>
              <a:rPr lang="en-GB" sz="4270" dirty="0">
                <a:solidFill>
                  <a:schemeClr val="accent1">
                    <a:lumMod val="75000"/>
                  </a:schemeClr>
                </a:solidFill>
                <a:latin typeface="Calibri Light" panose="020F0302020204030204" pitchFamily="34" charset="0"/>
                <a:cs typeface="Calibri Light" panose="020F0302020204030204" pitchFamily="34" charset="0"/>
              </a:rPr>
              <a:t>Research Plan Proposal:</a:t>
            </a:r>
            <a:br>
              <a:rPr lang="en-GB" sz="4270" dirty="0">
                <a:solidFill>
                  <a:schemeClr val="accent1">
                    <a:lumMod val="75000"/>
                  </a:schemeClr>
                </a:solidFill>
                <a:latin typeface="Calibri Light" panose="020F0302020204030204" pitchFamily="34" charset="0"/>
                <a:cs typeface="Calibri Light" panose="020F0302020204030204" pitchFamily="34" charset="0"/>
              </a:rPr>
            </a:br>
            <a:r>
              <a:rPr lang="en-US" sz="4270" dirty="0">
                <a:solidFill>
                  <a:schemeClr val="accent1">
                    <a:lumMod val="75000"/>
                  </a:schemeClr>
                </a:solidFill>
                <a:latin typeface="Calibri Light" panose="020F0302020204030204" pitchFamily="34" charset="0"/>
                <a:cs typeface="Calibri Light" panose="020F0302020204030204" pitchFamily="34" charset="0"/>
              </a:rPr>
              <a:t>Optimal Power Grid Design for a Low Carbon Emission Future</a:t>
            </a:r>
            <a:br>
              <a:rPr lang="en-US" sz="2130" dirty="0">
                <a:latin typeface="Calibri Light" panose="020F0302020204030204" pitchFamily="34" charset="0"/>
                <a:cs typeface="Calibri Light" panose="020F0302020204030204" pitchFamily="34" charset="0"/>
              </a:rPr>
            </a:br>
            <a:r>
              <a:rPr lang="en-US" sz="2130" i="1" dirty="0">
                <a:solidFill>
                  <a:schemeClr val="tx1">
                    <a:tint val="75000"/>
                  </a:schemeClr>
                </a:solidFill>
                <a:latin typeface="Calibri Light" panose="020F0302020204030204" pitchFamily="34" charset="0"/>
                <a:cs typeface="Calibri Light" panose="020F0302020204030204" pitchFamily="34" charset="0"/>
              </a:rPr>
              <a:t>“to efficiently deliver sustainable, economic and </a:t>
            </a:r>
            <a:br>
              <a:rPr lang="en-US" sz="2130" i="1" dirty="0">
                <a:solidFill>
                  <a:schemeClr val="tx1">
                    <a:tint val="75000"/>
                  </a:schemeClr>
                </a:solidFill>
                <a:latin typeface="Calibri Light" panose="020F0302020204030204" pitchFamily="34" charset="0"/>
                <a:cs typeface="Calibri Light" panose="020F0302020204030204" pitchFamily="34" charset="0"/>
              </a:rPr>
            </a:br>
            <a:r>
              <a:rPr lang="en-US" sz="2130" i="1" dirty="0">
                <a:solidFill>
                  <a:schemeClr val="tx1">
                    <a:tint val="75000"/>
                  </a:schemeClr>
                </a:solidFill>
                <a:latin typeface="Calibri Light" panose="020F0302020204030204" pitchFamily="34" charset="0"/>
                <a:cs typeface="Calibri Light" panose="020F0302020204030204" pitchFamily="34" charset="0"/>
              </a:rPr>
              <a:t>                                                            secure electricity supplies”</a:t>
            </a:r>
            <a:endParaRPr lang="en-US" sz="2130" dirty="0">
              <a:latin typeface="Calibri Light" panose="020F0302020204030204" pitchFamily="34" charset="0"/>
              <a:cs typeface="Calibri Light" panose="020F0302020204030204" pitchFamily="34" charset="0"/>
            </a:endParaRPr>
          </a:p>
        </p:txBody>
      </p:sp>
      <p:sp>
        <p:nvSpPr>
          <p:cNvPr id="4" name="Marcador de texto 6"/>
          <p:cNvSpPr>
            <a:spLocks noGrp="1"/>
          </p:cNvSpPr>
          <p:nvPr>
            <p:ph type="body" idx="4294967295"/>
          </p:nvPr>
        </p:nvSpPr>
        <p:spPr>
          <a:xfrm>
            <a:off x="3012141" y="4888541"/>
            <a:ext cx="7909859" cy="782366"/>
          </a:xfrm>
          <a:prstGeom prst="rect">
            <a:avLst/>
          </a:prstGeom>
        </p:spPr>
        <p:txBody>
          <a:bodyPr>
            <a:normAutofit/>
          </a:bodyPr>
          <a:lstStyle/>
          <a:p>
            <a:r>
              <a:rPr lang="en-GB" sz="1600" dirty="0"/>
              <a:t>Erik Alvarez	</a:t>
            </a:r>
          </a:p>
          <a:p>
            <a:r>
              <a:rPr lang="en-GB" sz="1600" dirty="0"/>
              <a:t>Supervisors: </a:t>
            </a:r>
            <a:r>
              <a:rPr lang="en-GB" sz="1600" dirty="0" err="1"/>
              <a:t>Dr.</a:t>
            </a:r>
            <a:r>
              <a:rPr lang="en-GB" sz="1600" dirty="0"/>
              <a:t> Luis Olmos and </a:t>
            </a:r>
            <a:r>
              <a:rPr lang="en-GB" sz="1600" dirty="0" err="1"/>
              <a:t>Dr.</a:t>
            </a:r>
            <a:r>
              <a:rPr lang="en-GB" sz="1600" dirty="0"/>
              <a:t> Andrés Ramos</a:t>
            </a:r>
          </a:p>
        </p:txBody>
      </p:sp>
      <p:grpSp>
        <p:nvGrpSpPr>
          <p:cNvPr id="21" name="Group 20"/>
          <p:cNvGrpSpPr/>
          <p:nvPr/>
        </p:nvGrpSpPr>
        <p:grpSpPr>
          <a:xfrm>
            <a:off x="457199" y="2040928"/>
            <a:ext cx="2048933" cy="3973543"/>
            <a:chOff x="457199" y="2107430"/>
            <a:chExt cx="2048933" cy="3973543"/>
          </a:xfrm>
        </p:grpSpPr>
        <p:sp>
          <p:nvSpPr>
            <p:cNvPr id="5" name="Rounded Rectangle 4"/>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redondeado 6">
              <a:extLst>
                <a:ext uri="{FF2B5EF4-FFF2-40B4-BE49-F238E27FC236}">
                  <a16:creationId xmlns:a16="http://schemas.microsoft.com/office/drawing/2014/main" id="{24DAAE09-6573-4597-9C9A-95F4B7C2A02A}"/>
                </a:ext>
              </a:extLst>
            </p:cNvPr>
            <p:cNvSpPr/>
            <p:nvPr/>
          </p:nvSpPr>
          <p:spPr>
            <a:xfrm>
              <a:off x="610321" y="3573630"/>
              <a:ext cx="1737360" cy="274320"/>
            </a:xfrm>
            <a:prstGeom prst="rect">
              <a:avLst/>
            </a:prstGeom>
            <a:solidFill>
              <a:srgbClr val="F0C43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prstClr val="white"/>
                  </a:solidFill>
                  <a:latin typeface="Calibri Light" panose="020F0302020204030204"/>
                </a:rPr>
                <a:t>Objectives</a:t>
              </a:r>
            </a:p>
          </p:txBody>
        </p:sp>
        <p:sp>
          <p:nvSpPr>
            <p:cNvPr id="9" name="Rectángulo redondeado 6">
              <a:extLst>
                <a:ext uri="{FF2B5EF4-FFF2-40B4-BE49-F238E27FC236}">
                  <a16:creationId xmlns:a16="http://schemas.microsoft.com/office/drawing/2014/main" id="{ED52BDF8-91F8-4A45-9F13-EE596969436F}"/>
                </a:ext>
              </a:extLst>
            </p:cNvPr>
            <p:cNvSpPr/>
            <p:nvPr/>
          </p:nvSpPr>
          <p:spPr>
            <a:xfrm>
              <a:off x="610321" y="2810478"/>
              <a:ext cx="1737360" cy="365760"/>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prstClr val="white"/>
                  </a:solidFill>
                  <a:latin typeface="Calibri Light" panose="020F0302020204030204"/>
                </a:rPr>
                <a:t>Optimal Power Grid Design (OPGD)</a:t>
              </a:r>
            </a:p>
          </p:txBody>
        </p:sp>
        <p:sp>
          <p:nvSpPr>
            <p:cNvPr id="10" name="Rectángulo redondeado 6">
              <a:extLst>
                <a:ext uri="{FF2B5EF4-FFF2-40B4-BE49-F238E27FC236}">
                  <a16:creationId xmlns:a16="http://schemas.microsoft.com/office/drawing/2014/main" id="{8CAEA332-BD7D-460F-A5F8-1C60BD35FD74}"/>
                </a:ext>
              </a:extLst>
            </p:cNvPr>
            <p:cNvSpPr/>
            <p:nvPr/>
          </p:nvSpPr>
          <p:spPr>
            <a:xfrm>
              <a:off x="610321" y="3918530"/>
              <a:ext cx="1737360" cy="365760"/>
            </a:xfrm>
            <a:prstGeom prst="rect">
              <a:avLst/>
            </a:prstGeom>
            <a:solidFill>
              <a:srgbClr val="FFB81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Problem definition and expected results</a:t>
              </a:r>
              <a:endParaRPr lang="en-US" sz="1200" dirty="0">
                <a:solidFill>
                  <a:prstClr val="white"/>
                </a:solidFill>
                <a:latin typeface="Calibri Light" panose="020F0302020204030204"/>
              </a:endParaRPr>
            </a:p>
          </p:txBody>
        </p:sp>
        <p:sp>
          <p:nvSpPr>
            <p:cNvPr id="13" name="Rectángulo redondeado 6">
              <a:extLst>
                <a:ext uri="{FF2B5EF4-FFF2-40B4-BE49-F238E27FC236}">
                  <a16:creationId xmlns:a16="http://schemas.microsoft.com/office/drawing/2014/main" id="{B5BCC7F7-E3AF-4408-888B-F95B50322550}"/>
                </a:ext>
              </a:extLst>
            </p:cNvPr>
            <p:cNvSpPr/>
            <p:nvPr/>
          </p:nvSpPr>
          <p:spPr>
            <a:xfrm>
              <a:off x="610321" y="5347597"/>
              <a:ext cx="1737360" cy="274320"/>
            </a:xfrm>
            <a:prstGeom prst="rect">
              <a:avLst/>
            </a:prstGeom>
            <a:solidFill>
              <a:srgbClr val="C71B3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Checkpoint</a:t>
              </a:r>
            </a:p>
          </p:txBody>
        </p:sp>
        <p:sp>
          <p:nvSpPr>
            <p:cNvPr id="14" name="Rectángulo redondeado 6">
              <a:extLst>
                <a:ext uri="{FF2B5EF4-FFF2-40B4-BE49-F238E27FC236}">
                  <a16:creationId xmlns:a16="http://schemas.microsoft.com/office/drawing/2014/main" id="{ECB4CBA7-D4D9-4106-B560-6D16583EDFEF}"/>
                </a:ext>
              </a:extLst>
            </p:cNvPr>
            <p:cNvSpPr/>
            <p:nvPr/>
          </p:nvSpPr>
          <p:spPr>
            <a:xfrm>
              <a:off x="612985" y="5689790"/>
              <a:ext cx="1737360" cy="274320"/>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5" name="Rectángulo redondeado 6">
              <a:extLst>
                <a:ext uri="{FF2B5EF4-FFF2-40B4-BE49-F238E27FC236}">
                  <a16:creationId xmlns:a16="http://schemas.microsoft.com/office/drawing/2014/main" id="{D79C985B-14AC-4ADD-825C-C4BE5332DAA5}"/>
                </a:ext>
              </a:extLst>
            </p:cNvPr>
            <p:cNvSpPr/>
            <p:nvPr/>
          </p:nvSpPr>
          <p:spPr>
            <a:xfrm>
              <a:off x="610321" y="4353297"/>
              <a:ext cx="1737360" cy="487819"/>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Leveraging the Power Grid with openTEPES</a:t>
              </a:r>
            </a:p>
          </p:txBody>
        </p:sp>
        <p:sp>
          <p:nvSpPr>
            <p:cNvPr id="17" name="Rectángulo redondeado 6">
              <a:extLst>
                <a:ext uri="{FF2B5EF4-FFF2-40B4-BE49-F238E27FC236}">
                  <a16:creationId xmlns:a16="http://schemas.microsoft.com/office/drawing/2014/main" id="{24DAAE09-6573-4597-9C9A-95F4B7C2A02A}"/>
                </a:ext>
              </a:extLst>
            </p:cNvPr>
            <p:cNvSpPr/>
            <p:nvPr/>
          </p:nvSpPr>
          <p:spPr>
            <a:xfrm>
              <a:off x="610321" y="2467844"/>
              <a:ext cx="1737360" cy="2743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prstClr val="white"/>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18" name="Rectángulo redondeado 6">
              <a:extLst>
                <a:ext uri="{FF2B5EF4-FFF2-40B4-BE49-F238E27FC236}">
                  <a16:creationId xmlns:a16="http://schemas.microsoft.com/office/drawing/2014/main" id="{FB22AB56-F0F4-4DBD-9271-A2F081A06C28}"/>
                </a:ext>
              </a:extLst>
            </p:cNvPr>
            <p:cNvSpPr/>
            <p:nvPr/>
          </p:nvSpPr>
          <p:spPr>
            <a:xfrm>
              <a:off x="610321" y="4911696"/>
              <a:ext cx="1737360" cy="365760"/>
            </a:xfrm>
            <a:prstGeom prst="rect">
              <a:avLst/>
            </a:prstGeom>
            <a:solidFill>
              <a:srgbClr val="C55A1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PhD schedule</a:t>
              </a:r>
            </a:p>
          </p:txBody>
        </p:sp>
        <p:sp>
          <p:nvSpPr>
            <p:cNvPr id="27" name="Rectángulo redondeado 6">
              <a:extLst>
                <a:ext uri="{FF2B5EF4-FFF2-40B4-BE49-F238E27FC236}">
                  <a16:creationId xmlns:a16="http://schemas.microsoft.com/office/drawing/2014/main" id="{24DAAE09-6573-4597-9C9A-95F4B7C2A02A}"/>
                </a:ext>
              </a:extLst>
            </p:cNvPr>
            <p:cNvSpPr/>
            <p:nvPr/>
          </p:nvSpPr>
          <p:spPr>
            <a:xfrm>
              <a:off x="610321" y="3237774"/>
              <a:ext cx="1737360" cy="274320"/>
            </a:xfrm>
            <a:prstGeom prst="rect">
              <a:avLst/>
            </a:prstGeom>
            <a:solidFill>
              <a:srgbClr val="70AD47"/>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Literature review</a:t>
              </a:r>
            </a:p>
          </p:txBody>
        </p:sp>
      </p:grpSp>
      <p:pic>
        <p:nvPicPr>
          <p:cNvPr id="19" name="Picture 4" descr="openENTRANCE – open ENergy TRanstion ANalyses for a low-Carbon Econom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3218" y="192964"/>
            <a:ext cx="1093366" cy="6961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European Commission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22000" y="111024"/>
            <a:ext cx="1053993" cy="730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727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p:cNvSpPr>
            <a:spLocks noGrp="1"/>
          </p:cNvSpPr>
          <p:nvPr>
            <p:ph type="title"/>
          </p:nvPr>
        </p:nvSpPr>
        <p:spPr>
          <a:xfrm>
            <a:off x="2805390" y="304800"/>
            <a:ext cx="9335274" cy="635001"/>
          </a:xfrm>
        </p:spPr>
        <p:txBody>
          <a:bodyPr/>
          <a:lstStyle/>
          <a:p>
            <a:r>
              <a:rPr lang="en-GB" sz="3200" dirty="0">
                <a:solidFill>
                  <a:schemeClr val="accent1">
                    <a:lumMod val="75000"/>
                  </a:schemeClr>
                </a:solidFill>
              </a:rPr>
              <a:t>Remaining tasks</a:t>
            </a:r>
            <a:endParaRPr lang="en-GB" sz="1800" i="1" dirty="0">
              <a:solidFill>
                <a:schemeClr val="accent1">
                  <a:lumMod val="75000"/>
                </a:schemeClr>
              </a:solidFill>
            </a:endParaRPr>
          </a:p>
        </p:txBody>
      </p:sp>
      <p:sp>
        <p:nvSpPr>
          <p:cNvPr id="16" name="Rectángulo 6"/>
          <p:cNvSpPr/>
          <p:nvPr/>
        </p:nvSpPr>
        <p:spPr>
          <a:xfrm>
            <a:off x="2805390" y="969330"/>
            <a:ext cx="8929411" cy="3893374"/>
          </a:xfrm>
          <a:prstGeom prst="rect">
            <a:avLst/>
          </a:prstGeom>
        </p:spPr>
        <p:txBody>
          <a:bodyPr wrap="square">
            <a:spAutoFit/>
          </a:bodyPr>
          <a:lstStyle/>
          <a:p>
            <a:pPr marL="228594" marR="0" lvl="0"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Literature review</a:t>
            </a:r>
          </a:p>
          <a:p>
            <a:pPr marL="628639" lvl="1"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Power flow control: PST &amp; FACTS </a:t>
            </a:r>
            <a:r>
              <a:rPr kumimoji="0" lang="en-US" sz="1400" b="1" i="0" u="none" strike="noStrike" kern="1200" cap="none" spc="0" normalizeH="0" baseline="0" noProof="0" dirty="0">
                <a:ln>
                  <a:noFill/>
                </a:ln>
                <a:solidFill>
                  <a:srgbClr val="C00000"/>
                </a:solidFill>
                <a:uLnTx/>
                <a:uFillTx/>
                <a:latin typeface="Calibri" panose="020F0502020204030204"/>
                <a:ea typeface="+mn-ea"/>
                <a:cs typeface="+mn-cs"/>
              </a:rPr>
              <a:t>(Item 5: P5)</a:t>
            </a:r>
            <a:endParaRPr lang="en-GB" sz="1100" dirty="0">
              <a:solidFill>
                <a:srgbClr val="C00000"/>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Search space reduction techniques </a:t>
            </a:r>
            <a:r>
              <a:rPr kumimoji="0" lang="en-US" sz="1400" b="1" i="0" u="none" strike="noStrike" kern="1200" cap="none" spc="0" normalizeH="0" baseline="0" noProof="0" dirty="0">
                <a:ln>
                  <a:noFill/>
                </a:ln>
                <a:solidFill>
                  <a:srgbClr val="C00000"/>
                </a:solidFill>
                <a:uLnTx/>
                <a:uFillTx/>
                <a:latin typeface="Calibri" panose="020F0502020204030204"/>
                <a:ea typeface="+mn-ea"/>
                <a:cs typeface="+mn-cs"/>
              </a:rPr>
              <a:t>(Item 5: P5)</a:t>
            </a:r>
            <a:endParaRPr lang="en-GB" sz="1100" dirty="0">
              <a:solidFill>
                <a:prstClr val="black"/>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Temporal reduction techniques with chronology interdependency </a:t>
            </a:r>
            <a:r>
              <a:rPr kumimoji="0" lang="en-US" sz="1400" b="1" i="0" u="none" strike="noStrike" kern="1200" cap="none" spc="0" normalizeH="0" baseline="0" noProof="0" dirty="0">
                <a:ln>
                  <a:noFill/>
                </a:ln>
                <a:solidFill>
                  <a:srgbClr val="C00000"/>
                </a:solidFill>
                <a:uLnTx/>
                <a:uFillTx/>
                <a:latin typeface="Calibri" panose="020F0502020204030204"/>
                <a:ea typeface="+mn-ea"/>
                <a:cs typeface="+mn-cs"/>
              </a:rPr>
              <a:t>(Item 6: P6)</a:t>
            </a:r>
            <a:endParaRPr lang="en-GB" sz="1400" dirty="0">
              <a:solidFill>
                <a:prstClr val="black"/>
              </a:solidFill>
              <a:latin typeface="Calibri" panose="020F0502020204030204"/>
            </a:endParaRPr>
          </a:p>
          <a:p>
            <a:pPr marL="228594" indent="-228594" algn="just" defTabSz="914377">
              <a:spcAft>
                <a:spcPts val="600"/>
              </a:spcAft>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 for reference case study considering </a:t>
            </a:r>
            <a:r>
              <a:rPr lang="en-US" sz="1400" dirty="0">
                <a:solidFill>
                  <a:prstClr val="black"/>
                </a:solidFill>
                <a:latin typeface="Calibri" panose="020F0502020204030204"/>
              </a:rPr>
              <a:t>European Quantitative scenarios</a:t>
            </a:r>
            <a:r>
              <a:rPr kumimoji="0" lang="en-US" sz="1400" b="0" i="0" u="none" strike="noStrike" kern="1200" cap="none" spc="0" normalizeH="0" baseline="30000" noProof="0" dirty="0">
                <a:ln>
                  <a:noFill/>
                </a:ln>
                <a:solidFill>
                  <a:prstClr val="black"/>
                </a:solidFill>
                <a:effectLst/>
                <a:uLnTx/>
                <a:uFillTx/>
                <a:latin typeface="Calibri" panose="020F0502020204030204"/>
                <a:ea typeface="+mn-ea"/>
                <a:cs typeface="+mn-cs"/>
              </a:rPr>
              <a:t>[1]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1" i="0" u="none" strike="noStrike" kern="1200" cap="none" spc="0" normalizeH="0" baseline="0" noProof="0" dirty="0">
                <a:ln>
                  <a:noFill/>
                </a:ln>
                <a:solidFill>
                  <a:srgbClr val="C00000"/>
                </a:solidFill>
                <a:uLnTx/>
                <a:uFillTx/>
                <a:latin typeface="Calibri" panose="020F0502020204030204"/>
                <a:ea typeface="+mn-ea"/>
                <a:cs typeface="+mn-cs"/>
              </a:rPr>
              <a:t>(Item 5.2: P5) (Item 6.2: P6)</a:t>
            </a:r>
            <a:endParaRPr lang="en-US" sz="1400" dirty="0">
              <a:solidFill>
                <a:prstClr val="black"/>
              </a:solidFill>
              <a:latin typeface="Calibri" panose="020F0502020204030204"/>
            </a:endParaRPr>
          </a:p>
          <a:p>
            <a:pPr marL="228594" marR="0" lvl="0"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a:solidFill>
                  <a:prstClr val="black"/>
                </a:solidFill>
                <a:latin typeface="Calibri" panose="020F0502020204030204"/>
              </a:rPr>
              <a:t>Modelling</a:t>
            </a:r>
          </a:p>
          <a:p>
            <a:pPr marL="628639" lvl="1"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Topology optimization:</a:t>
            </a:r>
          </a:p>
          <a:p>
            <a:pPr marL="971539" lvl="2"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Modelling the bus splitting </a:t>
            </a:r>
            <a:r>
              <a:rPr kumimoji="0" lang="en-US" sz="1400" b="1" i="0" u="none" strike="noStrike" kern="1200" cap="none" spc="0" normalizeH="0" baseline="0" noProof="0" dirty="0">
                <a:ln>
                  <a:noFill/>
                </a:ln>
                <a:solidFill>
                  <a:srgbClr val="C00000"/>
                </a:solidFill>
                <a:uLnTx/>
                <a:uFillTx/>
                <a:latin typeface="Calibri" panose="020F0502020204030204"/>
                <a:ea typeface="+mn-ea"/>
                <a:cs typeface="+mn-cs"/>
              </a:rPr>
              <a:t>(Item 5.1: P4)</a:t>
            </a:r>
            <a:endParaRPr lang="en-GB" sz="1400" dirty="0">
              <a:solidFill>
                <a:prstClr val="black"/>
              </a:solidFill>
              <a:latin typeface="Calibri" panose="020F0502020204030204"/>
            </a:endParaRPr>
          </a:p>
          <a:p>
            <a:pPr marL="971539" lvl="2"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Design a strategy for topology optimization, it should harmonize the switching stages and line switching options with the bus splitting </a:t>
            </a:r>
            <a:r>
              <a:rPr kumimoji="0" lang="en-US" sz="1400" b="1" i="0" u="none" strike="noStrike" kern="1200" cap="none" spc="0" normalizeH="0" baseline="0" noProof="0" dirty="0">
                <a:ln>
                  <a:noFill/>
                </a:ln>
                <a:solidFill>
                  <a:srgbClr val="C00000"/>
                </a:solidFill>
                <a:uLnTx/>
                <a:uFillTx/>
                <a:latin typeface="Calibri" panose="020F0502020204030204"/>
                <a:ea typeface="+mn-ea"/>
                <a:cs typeface="+mn-cs"/>
              </a:rPr>
              <a:t>(Item 5.1: P4)</a:t>
            </a:r>
            <a:endParaRPr lang="en-GB" sz="1400" dirty="0">
              <a:solidFill>
                <a:prstClr val="black"/>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Advanced power flow control</a:t>
            </a:r>
          </a:p>
          <a:p>
            <a:pPr marL="971539" lvl="2"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Modelling PST and FATCS, grouped with the switchable elements in a joint strategy </a:t>
            </a:r>
            <a:r>
              <a:rPr kumimoji="0" lang="en-US" sz="1400" b="1" i="0" u="none" strike="noStrike" kern="1200" cap="none" spc="0" normalizeH="0" baseline="0" noProof="0" dirty="0">
                <a:ln>
                  <a:noFill/>
                </a:ln>
                <a:solidFill>
                  <a:srgbClr val="C00000"/>
                </a:solidFill>
                <a:uLnTx/>
                <a:uFillTx/>
                <a:latin typeface="Calibri" panose="020F0502020204030204"/>
                <a:ea typeface="+mn-ea"/>
                <a:cs typeface="+mn-cs"/>
              </a:rPr>
              <a:t>(Item 5.1: P5)</a:t>
            </a:r>
            <a:endParaRPr lang="en-GB" sz="1400" dirty="0">
              <a:solidFill>
                <a:prstClr val="black"/>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Search space reduction considering PST, FACTS, and switchable elements </a:t>
            </a:r>
            <a:r>
              <a:rPr kumimoji="0" lang="en-US" sz="1400" b="1" i="0" u="none" strike="noStrike" kern="1200" cap="none" spc="0" normalizeH="0" baseline="0" noProof="0" dirty="0">
                <a:ln>
                  <a:noFill/>
                </a:ln>
                <a:solidFill>
                  <a:srgbClr val="C00000"/>
                </a:solidFill>
                <a:uLnTx/>
                <a:uFillTx/>
                <a:latin typeface="Calibri" panose="020F0502020204030204"/>
                <a:ea typeface="+mn-ea"/>
                <a:cs typeface="+mn-cs"/>
              </a:rPr>
              <a:t>(Item 5.1: P5)</a:t>
            </a:r>
            <a:endParaRPr lang="en-GB" sz="1400" dirty="0">
              <a:solidFill>
                <a:prstClr val="black"/>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Representative periods with chronological interdependency </a:t>
            </a:r>
            <a:r>
              <a:rPr kumimoji="0" lang="en-US" sz="1400" b="1" i="0" u="none" strike="noStrike" kern="1200" cap="none" spc="0" normalizeH="0" baseline="0" noProof="0" dirty="0">
                <a:ln>
                  <a:noFill/>
                </a:ln>
                <a:solidFill>
                  <a:srgbClr val="C00000"/>
                </a:solidFill>
                <a:uLnTx/>
                <a:uFillTx/>
                <a:latin typeface="Calibri" panose="020F0502020204030204"/>
                <a:ea typeface="+mn-ea"/>
                <a:cs typeface="+mn-cs"/>
              </a:rPr>
              <a:t>(Item 6.1: P5)</a:t>
            </a:r>
            <a:endParaRPr lang="en-GB" sz="110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DB5F2C3E-BA67-4C80-A34E-EB64264F10CF}"/>
              </a:ext>
            </a:extLst>
          </p:cNvPr>
          <p:cNvSpPr/>
          <p:nvPr/>
        </p:nvSpPr>
        <p:spPr>
          <a:xfrm>
            <a:off x="2805390" y="6161090"/>
            <a:ext cx="4915128" cy="400110"/>
          </a:xfrm>
          <a:prstGeom prst="rect">
            <a:avLst/>
          </a:prstGeom>
        </p:spPr>
        <p:txBody>
          <a:bodyPr wrap="none">
            <a:spAutoFit/>
          </a:bodyPr>
          <a:lstStyle/>
          <a:p>
            <a:r>
              <a:rPr lang="en-US" sz="1000" i="1" dirty="0">
                <a:solidFill>
                  <a:srgbClr val="000000"/>
                </a:solidFill>
                <a:latin typeface="Calibri" panose="020F0502020204030204" pitchFamily="34" charset="0"/>
              </a:rPr>
              <a:t>[1] D3.1 Quantitative Scenarios for Low Carbon Futures of the pan-European Energy System</a:t>
            </a:r>
          </a:p>
          <a:p>
            <a:r>
              <a:rPr lang="en-US" sz="1000" i="1" dirty="0">
                <a:solidFill>
                  <a:srgbClr val="000000"/>
                </a:solidFill>
                <a:latin typeface="Calibri" panose="020F0502020204030204" pitchFamily="34" charset="0"/>
              </a:rPr>
              <a:t>Source: https://openentrance.eu/2020/06/26/quantitative-scenarios/</a:t>
            </a:r>
            <a:endParaRPr lang="en-US" sz="1000" dirty="0"/>
          </a:p>
        </p:txBody>
      </p:sp>
      <p:grpSp>
        <p:nvGrpSpPr>
          <p:cNvPr id="19" name="Group 18">
            <a:extLst>
              <a:ext uri="{FF2B5EF4-FFF2-40B4-BE49-F238E27FC236}">
                <a16:creationId xmlns:a16="http://schemas.microsoft.com/office/drawing/2014/main" id="{9C6E199C-E91E-4E5A-B8F9-9502F0FB7472}"/>
              </a:ext>
            </a:extLst>
          </p:cNvPr>
          <p:cNvGrpSpPr/>
          <p:nvPr/>
        </p:nvGrpSpPr>
        <p:grpSpPr>
          <a:xfrm>
            <a:off x="457199" y="2040928"/>
            <a:ext cx="2048933" cy="3973543"/>
            <a:chOff x="457199" y="2107430"/>
            <a:chExt cx="2048933" cy="3973543"/>
          </a:xfrm>
        </p:grpSpPr>
        <p:sp>
          <p:nvSpPr>
            <p:cNvPr id="20" name="Rounded Rectangle 4">
              <a:extLst>
                <a:ext uri="{FF2B5EF4-FFF2-40B4-BE49-F238E27FC236}">
                  <a16:creationId xmlns:a16="http://schemas.microsoft.com/office/drawing/2014/main" id="{30182D19-77DF-4C51-9A26-52FB811B4619}"/>
                </a:ext>
              </a:extLst>
            </p:cNvPr>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07B863-9DE5-45FD-8AF6-3C6229BE5107}"/>
                </a:ext>
              </a:extLst>
            </p:cNvPr>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ángulo redondeado 6">
              <a:extLst>
                <a:ext uri="{FF2B5EF4-FFF2-40B4-BE49-F238E27FC236}">
                  <a16:creationId xmlns:a16="http://schemas.microsoft.com/office/drawing/2014/main" id="{6AC4B85A-FBF6-4C54-A4FE-C4DB63D94F31}"/>
                </a:ext>
              </a:extLst>
            </p:cNvPr>
            <p:cNvSpPr/>
            <p:nvPr/>
          </p:nvSpPr>
          <p:spPr>
            <a:xfrm>
              <a:off x="610321" y="3573630"/>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Objectives</a:t>
              </a:r>
            </a:p>
          </p:txBody>
        </p:sp>
        <p:sp>
          <p:nvSpPr>
            <p:cNvPr id="23" name="Rectángulo redondeado 6">
              <a:extLst>
                <a:ext uri="{FF2B5EF4-FFF2-40B4-BE49-F238E27FC236}">
                  <a16:creationId xmlns:a16="http://schemas.microsoft.com/office/drawing/2014/main" id="{2EA78106-115A-41BE-B0EA-39ED0EB6E6AA}"/>
                </a:ext>
              </a:extLst>
            </p:cNvPr>
            <p:cNvSpPr/>
            <p:nvPr/>
          </p:nvSpPr>
          <p:spPr>
            <a:xfrm>
              <a:off x="610321" y="2810478"/>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Optimal Power Grid Design (OPGD)</a:t>
              </a:r>
            </a:p>
          </p:txBody>
        </p:sp>
        <p:sp>
          <p:nvSpPr>
            <p:cNvPr id="24" name="Rectángulo redondeado 6">
              <a:extLst>
                <a:ext uri="{FF2B5EF4-FFF2-40B4-BE49-F238E27FC236}">
                  <a16:creationId xmlns:a16="http://schemas.microsoft.com/office/drawing/2014/main" id="{2E702622-83F1-427A-B9E5-E9DD3E842519}"/>
                </a:ext>
              </a:extLst>
            </p:cNvPr>
            <p:cNvSpPr/>
            <p:nvPr/>
          </p:nvSpPr>
          <p:spPr>
            <a:xfrm>
              <a:off x="610321" y="3918530"/>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sysClr val="windowText" lastClr="000000"/>
                  </a:solidFill>
                  <a:latin typeface="Calibri Light" panose="020F0302020204030204"/>
                </a:rPr>
                <a:t>Problem definition and expected results</a:t>
              </a:r>
              <a:endParaRPr lang="en-US" sz="1200" dirty="0">
                <a:solidFill>
                  <a:sysClr val="windowText" lastClr="000000"/>
                </a:solidFill>
                <a:latin typeface="Calibri Light" panose="020F0302020204030204"/>
              </a:endParaRPr>
            </a:p>
          </p:txBody>
        </p:sp>
        <p:sp>
          <p:nvSpPr>
            <p:cNvPr id="25" name="Rectángulo redondeado 6">
              <a:extLst>
                <a:ext uri="{FF2B5EF4-FFF2-40B4-BE49-F238E27FC236}">
                  <a16:creationId xmlns:a16="http://schemas.microsoft.com/office/drawing/2014/main" id="{7408FF09-DA57-42FB-A2B6-D8F07F83A666}"/>
                </a:ext>
              </a:extLst>
            </p:cNvPr>
            <p:cNvSpPr/>
            <p:nvPr/>
          </p:nvSpPr>
          <p:spPr>
            <a:xfrm>
              <a:off x="610321" y="5347597"/>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Checkpoint</a:t>
              </a:r>
            </a:p>
          </p:txBody>
        </p:sp>
        <p:sp>
          <p:nvSpPr>
            <p:cNvPr id="26" name="Rectángulo redondeado 6">
              <a:extLst>
                <a:ext uri="{FF2B5EF4-FFF2-40B4-BE49-F238E27FC236}">
                  <a16:creationId xmlns:a16="http://schemas.microsoft.com/office/drawing/2014/main" id="{C4854915-2471-4722-B79C-CC2D4CF6899A}"/>
                </a:ext>
              </a:extLst>
            </p:cNvPr>
            <p:cNvSpPr/>
            <p:nvPr/>
          </p:nvSpPr>
          <p:spPr>
            <a:xfrm>
              <a:off x="612985" y="5689790"/>
              <a:ext cx="1737360" cy="274320"/>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27" name="Rectángulo redondeado 6">
              <a:extLst>
                <a:ext uri="{FF2B5EF4-FFF2-40B4-BE49-F238E27FC236}">
                  <a16:creationId xmlns:a16="http://schemas.microsoft.com/office/drawing/2014/main" id="{60CD2D6C-B141-4C78-913C-E413EB5DEB6C}"/>
                </a:ext>
              </a:extLst>
            </p:cNvPr>
            <p:cNvSpPr/>
            <p:nvPr/>
          </p:nvSpPr>
          <p:spPr>
            <a:xfrm>
              <a:off x="610321" y="4353297"/>
              <a:ext cx="1737360" cy="487819"/>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sysClr val="windowText" lastClr="000000"/>
                  </a:solidFill>
                  <a:latin typeface="Calibri Light" panose="020F0302020204030204"/>
                </a:rPr>
                <a:t>Leveraging the Power Grid with openTEPES</a:t>
              </a:r>
            </a:p>
          </p:txBody>
        </p:sp>
        <p:sp>
          <p:nvSpPr>
            <p:cNvPr id="28" name="Rectángulo redondeado 6">
              <a:extLst>
                <a:ext uri="{FF2B5EF4-FFF2-40B4-BE49-F238E27FC236}">
                  <a16:creationId xmlns:a16="http://schemas.microsoft.com/office/drawing/2014/main" id="{269CC9B1-D2DC-4C5C-B8BF-5D604C384651}"/>
                </a:ext>
              </a:extLst>
            </p:cNvPr>
            <p:cNvSpPr/>
            <p:nvPr/>
          </p:nvSpPr>
          <p:spPr>
            <a:xfrm>
              <a:off x="610321" y="246784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sysClr val="windowText" lastClr="000000"/>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9" name="Rectángulo redondeado 6">
              <a:extLst>
                <a:ext uri="{FF2B5EF4-FFF2-40B4-BE49-F238E27FC236}">
                  <a16:creationId xmlns:a16="http://schemas.microsoft.com/office/drawing/2014/main" id="{8CC36D08-005D-4060-B85F-70B13E25C42A}"/>
                </a:ext>
              </a:extLst>
            </p:cNvPr>
            <p:cNvSpPr/>
            <p:nvPr/>
          </p:nvSpPr>
          <p:spPr>
            <a:xfrm>
              <a:off x="610321" y="4911696"/>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sysClr val="windowText" lastClr="000000"/>
                  </a:solidFill>
                  <a:latin typeface="Calibri Light" panose="020F0302020204030204"/>
                </a:rPr>
                <a:t>PhD schedule</a:t>
              </a:r>
            </a:p>
          </p:txBody>
        </p:sp>
        <p:sp>
          <p:nvSpPr>
            <p:cNvPr id="30" name="Rectángulo redondeado 6">
              <a:extLst>
                <a:ext uri="{FF2B5EF4-FFF2-40B4-BE49-F238E27FC236}">
                  <a16:creationId xmlns:a16="http://schemas.microsoft.com/office/drawing/2014/main" id="{B7DE90FD-3A22-49AA-9C68-3B07ABB1DF78}"/>
                </a:ext>
              </a:extLst>
            </p:cNvPr>
            <p:cNvSpPr/>
            <p:nvPr/>
          </p:nvSpPr>
          <p:spPr>
            <a:xfrm>
              <a:off x="610321" y="323777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Literature review</a:t>
              </a:r>
            </a:p>
          </p:txBody>
        </p:sp>
      </p:grpSp>
      <p:sp>
        <p:nvSpPr>
          <p:cNvPr id="31" name="TextBox 30">
            <a:extLst>
              <a:ext uri="{FF2B5EF4-FFF2-40B4-BE49-F238E27FC236}">
                <a16:creationId xmlns:a16="http://schemas.microsoft.com/office/drawing/2014/main" id="{0E0BD809-3A59-4263-9B45-65BE2CD85149}"/>
              </a:ext>
            </a:extLst>
          </p:cNvPr>
          <p:cNvSpPr txBox="1"/>
          <p:nvPr/>
        </p:nvSpPr>
        <p:spPr>
          <a:xfrm>
            <a:off x="2805390" y="5379205"/>
            <a:ext cx="4158118" cy="461665"/>
          </a:xfrm>
          <a:prstGeom prst="rect">
            <a:avLst/>
          </a:prstGeom>
          <a:solidFill>
            <a:schemeClr val="bg1"/>
          </a:solidFill>
          <a:ln>
            <a:noFill/>
          </a:ln>
        </p:spPr>
        <p:txBody>
          <a:bodyPr wrap="square" rtlCol="0">
            <a:spAutoFit/>
          </a:bodyPr>
          <a:lstStyle/>
          <a:p>
            <a:r>
              <a:rPr lang="en-GB" sz="800" b="1" u="sng" dirty="0">
                <a:latin typeface="Arial" panose="020B0604020202020204" pitchFamily="34" charset="0"/>
                <a:cs typeface="Arial" panose="020B0604020202020204" pitchFamily="34" charset="0"/>
              </a:rPr>
              <a:t>Legend:</a:t>
            </a:r>
          </a:p>
          <a:p>
            <a:pPr marL="285750" indent="-285750">
              <a:buFont typeface="Arial" panose="020B0604020202020204" pitchFamily="34" charset="0"/>
              <a:buChar char="•"/>
            </a:pPr>
            <a:r>
              <a:rPr lang="en-GB" sz="800" dirty="0">
                <a:latin typeface="Arial" panose="020B0604020202020204" pitchFamily="34" charset="0"/>
                <a:cs typeface="Arial" panose="020B0604020202020204" pitchFamily="34" charset="0"/>
              </a:rPr>
              <a:t>FACTS  : Flexible Alternating Current Transmission System</a:t>
            </a:r>
          </a:p>
          <a:p>
            <a:pPr marL="285750" indent="-285750">
              <a:buFont typeface="Arial" panose="020B0604020202020204" pitchFamily="34" charset="0"/>
              <a:buChar char="•"/>
            </a:pPr>
            <a:r>
              <a:rPr lang="en-GB" sz="800" dirty="0">
                <a:latin typeface="Arial" panose="020B0604020202020204" pitchFamily="34" charset="0"/>
                <a:cs typeface="Arial" panose="020B0604020202020204" pitchFamily="34" charset="0"/>
              </a:rPr>
              <a:t>PST	: Phase Shifting Transformers</a:t>
            </a:r>
          </a:p>
        </p:txBody>
      </p:sp>
    </p:spTree>
    <p:extLst>
      <p:ext uri="{BB962C8B-B14F-4D97-AF65-F5344CB8AC3E}">
        <p14:creationId xmlns:p14="http://schemas.microsoft.com/office/powerpoint/2010/main" val="3921888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38856" y="905381"/>
            <a:ext cx="6459790" cy="1077218"/>
          </a:xfrm>
          <a:prstGeom prst="rect">
            <a:avLst/>
          </a:prstGeom>
          <a:noFill/>
        </p:spPr>
        <p:txBody>
          <a:bodyPr wrap="square" rtlCol="0">
            <a:spAutoFit/>
          </a:bodyPr>
          <a:lstStyle/>
          <a:p>
            <a:pPr defTabSz="457200"/>
            <a:r>
              <a:rPr lang="en-US" sz="3200" i="1" dirty="0">
                <a:solidFill>
                  <a:srgbClr val="E7E6E6">
                    <a:lumMod val="50000"/>
                  </a:srgbClr>
                </a:solidFill>
                <a:latin typeface="Adobe Hebrew" panose="02040503050201020203" pitchFamily="18" charset="-79"/>
                <a:cs typeface="Adobe Hebrew" panose="02040503050201020203" pitchFamily="18" charset="-79"/>
              </a:rPr>
              <a:t>“The new becomes old, and the old becomes new…a life cycle”</a:t>
            </a:r>
          </a:p>
        </p:txBody>
      </p:sp>
      <p:pic>
        <p:nvPicPr>
          <p:cNvPr id="5"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136" y="2548279"/>
            <a:ext cx="4980435" cy="3512244"/>
          </a:xfrm>
          <a:prstGeom prst="rect">
            <a:avLst/>
          </a:prstGeom>
        </p:spPr>
      </p:pic>
    </p:spTree>
    <p:extLst>
      <p:ext uri="{BB962C8B-B14F-4D97-AF65-F5344CB8AC3E}">
        <p14:creationId xmlns:p14="http://schemas.microsoft.com/office/powerpoint/2010/main" val="2847536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ítulo 1"/>
          <p:cNvSpPr>
            <a:spLocks noGrp="1"/>
          </p:cNvSpPr>
          <p:nvPr>
            <p:ph type="title"/>
          </p:nvPr>
        </p:nvSpPr>
        <p:spPr>
          <a:xfrm>
            <a:off x="2805390" y="304800"/>
            <a:ext cx="9335274" cy="635001"/>
          </a:xfrm>
        </p:spPr>
        <p:txBody>
          <a:bodyPr/>
          <a:lstStyle/>
          <a:p>
            <a:r>
              <a:rPr lang="en-GB" sz="3200" dirty="0">
                <a:solidFill>
                  <a:schemeClr val="accent1">
                    <a:lumMod val="75000"/>
                  </a:schemeClr>
                </a:solidFill>
              </a:rPr>
              <a:t>Reference: I</a:t>
            </a:r>
            <a:endParaRPr lang="en-GB" sz="3200" i="1" dirty="0">
              <a:solidFill>
                <a:schemeClr val="accent1">
                  <a:lumMod val="75000"/>
                </a:schemeClr>
              </a:solidFill>
            </a:endParaRPr>
          </a:p>
        </p:txBody>
      </p:sp>
      <p:sp>
        <p:nvSpPr>
          <p:cNvPr id="35" name="Rectangle 34">
            <a:extLst>
              <a:ext uri="{FF2B5EF4-FFF2-40B4-BE49-F238E27FC236}">
                <a16:creationId xmlns:a16="http://schemas.microsoft.com/office/drawing/2014/main" id="{14ADB062-03C4-4D4B-AC83-7313A5A9BF7F}"/>
              </a:ext>
            </a:extLst>
          </p:cNvPr>
          <p:cNvSpPr/>
          <p:nvPr/>
        </p:nvSpPr>
        <p:spPr>
          <a:xfrm>
            <a:off x="2805390" y="847163"/>
            <a:ext cx="9159102" cy="3963586"/>
          </a:xfrm>
          <a:prstGeom prst="rect">
            <a:avLst/>
          </a:prstGeom>
        </p:spPr>
        <p:txBody>
          <a:bodyPr wrap="square">
            <a:spAutoFit/>
          </a:bodyPr>
          <a:lstStyle/>
          <a:p>
            <a:pPr lvl="0" defTabSz="914400">
              <a:lnSpc>
                <a:spcPct val="107000"/>
              </a:lnSpc>
              <a:spcAft>
                <a:spcPts val="200"/>
              </a:spcAft>
              <a:defRPr/>
            </a:pPr>
            <a:r>
              <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[1] </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Neumann, Fabian, and Tom Brown. "Transmission Expansion Planning Using Cycle Flows."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arXiv</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preprint arXiv:2004.08702 (2020).</a:t>
            </a:r>
          </a:p>
          <a:p>
            <a:pPr lvl="0" defTabSz="914400">
              <a:lnSpc>
                <a:spcPct val="107000"/>
              </a:lnSpc>
              <a:spcAft>
                <a:spcPts val="200"/>
              </a:spcAft>
              <a:defRPr/>
            </a:pPr>
            <a:r>
              <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[2] </a:t>
            </a:r>
            <a:r>
              <a:rPr lang="en-GB"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Macedo</a:t>
            </a:r>
            <a:r>
              <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Leonardo H., et al. "MILP branch flow model for concurrent AC multistage transmission expansion and reactive power planning with security constraints." IET Generation, Transmission &amp; Distribution 10.12 (2016): 3023-3032.</a:t>
            </a:r>
          </a:p>
          <a:p>
            <a:pPr lvl="0" defTabSz="914400">
              <a:lnSpc>
                <a:spcPct val="107000"/>
              </a:lnSpc>
              <a:spcAft>
                <a:spcPts val="200"/>
              </a:spcAft>
              <a:defRPr/>
            </a:pPr>
            <a:r>
              <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[3]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Kazerooni</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 K., and J.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Mutale</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"Flexible transmission network planning with post-contingency network switching." 2009 44th International Universities Power Engineering Conference (UPEC). IEEE, 2009.</a:t>
            </a:r>
          </a:p>
          <a:p>
            <a:pPr lvl="0" defTabSz="914400">
              <a:lnSpc>
                <a:spcPct val="107000"/>
              </a:lnSpc>
              <a:spcAft>
                <a:spcPts val="200"/>
              </a:spcAft>
              <a:defRPr/>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[4]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Dehghan</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Shahab, and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Nima</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Amjady</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"Robust transmission and energy storage expansion planning in wind farm-integrated power systems considering transmission switching." IEEE Transactions on Sustainable Energy 7.2 (2015): 765-774.</a:t>
            </a:r>
          </a:p>
          <a:p>
            <a:pPr lvl="0" defTabSz="914400">
              <a:lnSpc>
                <a:spcPct val="107000"/>
              </a:lnSpc>
              <a:spcAft>
                <a:spcPts val="200"/>
              </a:spcAft>
              <a:defRPr/>
            </a:pPr>
            <a:r>
              <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[5] Bustos, Carlos, et al. "Energy storage and transmission expansion planning: substitutes or complements?." IET Generation, Transmission &amp; Distribution 12.8 (2017): 1738-1746.</a:t>
            </a:r>
          </a:p>
          <a:p>
            <a:pPr lvl="0" defTabSz="914400">
              <a:lnSpc>
                <a:spcPct val="107000"/>
              </a:lnSpc>
              <a:spcAft>
                <a:spcPts val="200"/>
              </a:spcAft>
              <a:defRPr/>
            </a:pPr>
            <a:r>
              <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[6] Tejada, Diego, et al. "Transmission network expansion planning considering repowering and reconfiguration." International Journal of Electrical Power &amp; Energy Systems 69 (2015): 213-221.</a:t>
            </a:r>
          </a:p>
          <a:p>
            <a:pPr lvl="0" defTabSz="914400">
              <a:lnSpc>
                <a:spcPct val="107000"/>
              </a:lnSpc>
              <a:spcAft>
                <a:spcPts val="200"/>
              </a:spcAft>
              <a:defRPr/>
            </a:pPr>
            <a:r>
              <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[7]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Ploussard</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Quentin, Luis Olmos, and Andrés Ramos. "A search space reduction method for transmission expansion planning using an iterative refinement of the DC load flow model." IEEE Transactions on Power Systems 35.1 (2019): 152-162.</a:t>
            </a:r>
            <a:endPar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0" defTabSz="914400">
              <a:lnSpc>
                <a:spcPct val="107000"/>
              </a:lnSpc>
              <a:spcAft>
                <a:spcPts val="200"/>
              </a:spcAft>
              <a:defRPr/>
            </a:pPr>
            <a:r>
              <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[8]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Ploussard</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Quentin, Luis Olmos, and Andrés Ramos. "An operational state aggregation technique for transmission expansion planning based on line benefits." IEEE Transactions on Power Systems 32.4 (2016): 2744-2755.</a:t>
            </a:r>
          </a:p>
          <a:p>
            <a:pPr lvl="0" defTabSz="914400">
              <a:lnSpc>
                <a:spcPct val="107000"/>
              </a:lnSpc>
              <a:spcAft>
                <a:spcPts val="200"/>
              </a:spcAft>
              <a:defRPr/>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[9]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Khodaei</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Amin, Mohammad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Shahidehpour</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and Saeed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Kamalinia</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"Transmission switching in expansion planning." IEEE Transactions on Power Systems 25.3 (2010): 1722-1733.</a:t>
            </a:r>
          </a:p>
          <a:p>
            <a:pPr lvl="0" defTabSz="914400">
              <a:lnSpc>
                <a:spcPct val="107000"/>
              </a:lnSpc>
              <a:spcAft>
                <a:spcPts val="200"/>
              </a:spcAft>
              <a:defRPr/>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[10] Zhan,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Junpeng</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Weijia</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Liu, and C. Y. Chung. "Stochastic transmission expansion planning considering uncertain dynamic thermal rating of overhead lines." IEEE Transactions on Power Systems 34.1 (2018): 432-443.</a:t>
            </a:r>
          </a:p>
          <a:p>
            <a:pPr lvl="0" defTabSz="914400">
              <a:lnSpc>
                <a:spcPct val="107000"/>
              </a:lnSpc>
              <a:spcAft>
                <a:spcPts val="200"/>
              </a:spcAft>
              <a:defRPr/>
            </a:pP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[11]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Nagarajan</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1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Harsha</a:t>
            </a:r>
            <a:r>
              <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rPr>
              <a:t>, et al. "Optimal resilient transmission grid design." 2016 Power Systems Computation Conference (PSCC). IEEE, 2016.</a:t>
            </a:r>
            <a:endParaRPr lang="en-GB"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025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805390" y="304800"/>
            <a:ext cx="9160784" cy="635001"/>
          </a:xfrm>
        </p:spPr>
        <p:txBody>
          <a:bodyPr/>
          <a:lstStyle/>
          <a:p>
            <a:r>
              <a:rPr lang="en-GB" sz="3200" dirty="0">
                <a:solidFill>
                  <a:schemeClr val="accent1">
                    <a:lumMod val="75000"/>
                  </a:schemeClr>
                </a:solidFill>
              </a:rPr>
              <a:t>European context</a:t>
            </a:r>
            <a:endParaRPr lang="en-US" sz="3200" dirty="0">
              <a:solidFill>
                <a:schemeClr val="accent1">
                  <a:lumMod val="75000"/>
                </a:schemeClr>
              </a:solidFill>
            </a:endParaRPr>
          </a:p>
        </p:txBody>
      </p:sp>
      <p:graphicFrame>
        <p:nvGraphicFramePr>
          <p:cNvPr id="18" name="Diagram 17"/>
          <p:cNvGraphicFramePr/>
          <p:nvPr>
            <p:extLst>
              <p:ext uri="{D42A27DB-BD31-4B8C-83A1-F6EECF244321}">
                <p14:modId xmlns:p14="http://schemas.microsoft.com/office/powerpoint/2010/main" val="559634675"/>
              </p:ext>
            </p:extLst>
          </p:nvPr>
        </p:nvGraphicFramePr>
        <p:xfrm>
          <a:off x="3969017" y="1187102"/>
          <a:ext cx="6721302" cy="2689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TextBox 22"/>
          <p:cNvSpPr txBox="1"/>
          <p:nvPr/>
        </p:nvSpPr>
        <p:spPr>
          <a:xfrm>
            <a:off x="2805389" y="878861"/>
            <a:ext cx="9048559" cy="3082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4912" tIns="0" rIns="0" bIns="0" numCol="1" spcCol="1270" anchor="t" anchorCtr="0">
            <a:noAutofit/>
          </a:bodyPr>
          <a:lstStyle/>
          <a:p>
            <a:pPr marL="0" lvl="1" algn="l" defTabSz="400050">
              <a:lnSpc>
                <a:spcPct val="90000"/>
              </a:lnSpc>
              <a:spcBef>
                <a:spcPct val="0"/>
              </a:spcBef>
              <a:spcAft>
                <a:spcPct val="15000"/>
              </a:spcAft>
            </a:pPr>
            <a:r>
              <a:rPr lang="en-US" sz="1200" kern="1200" dirty="0"/>
              <a:t>Paris agreement: To keep the increase in global average temperature below 2°C above pre-industrial levels (preferred target 1.5°C)</a:t>
            </a:r>
          </a:p>
        </p:txBody>
      </p:sp>
      <p:sp>
        <p:nvSpPr>
          <p:cNvPr id="19" name="TextBox 18"/>
          <p:cNvSpPr txBox="1"/>
          <p:nvPr/>
        </p:nvSpPr>
        <p:spPr>
          <a:xfrm>
            <a:off x="2805388" y="4558780"/>
            <a:ext cx="5267194" cy="1338828"/>
          </a:xfrm>
          <a:prstGeom prst="rect">
            <a:avLst/>
          </a:prstGeom>
          <a:noFill/>
        </p:spPr>
        <p:txBody>
          <a:bodyPr wrap="square" rtlCol="0">
            <a:spAutoFit/>
          </a:bodyPr>
          <a:lstStyle/>
          <a:p>
            <a:r>
              <a:rPr lang="en-US" dirty="0"/>
              <a:t>Framework 2021-2030</a:t>
            </a:r>
          </a:p>
          <a:p>
            <a:pPr marL="285750" indent="-285750">
              <a:buFont typeface="Arial" panose="020B0604020202020204" pitchFamily="34" charset="0"/>
              <a:buChar char="•"/>
            </a:pPr>
            <a:r>
              <a:rPr lang="en-US" dirty="0"/>
              <a:t>Energy and </a:t>
            </a:r>
            <a:r>
              <a:rPr lang="en-US" dirty="0">
                <a:highlight>
                  <a:srgbClr val="FFFF00"/>
                </a:highlight>
              </a:rPr>
              <a:t>economic efficiency</a:t>
            </a:r>
            <a:r>
              <a:rPr lang="en-US" dirty="0"/>
              <a:t> </a:t>
            </a:r>
          </a:p>
          <a:p>
            <a:pPr marL="285750" indent="-285750">
              <a:buFont typeface="Arial" panose="020B0604020202020204" pitchFamily="34" charset="0"/>
              <a:buChar char="•"/>
            </a:pPr>
            <a:r>
              <a:rPr lang="en-US" dirty="0"/>
              <a:t>New energy rulebook (National Energy and Climate Plan)</a:t>
            </a:r>
          </a:p>
          <a:p>
            <a:pPr marL="285750" indent="-285750">
              <a:buFont typeface="Arial" panose="020B0604020202020204" pitchFamily="34" charset="0"/>
              <a:buChar char="•"/>
            </a:pPr>
            <a:r>
              <a:rPr lang="en-US" dirty="0"/>
              <a:t>More rights for consumers</a:t>
            </a:r>
          </a:p>
          <a:p>
            <a:pPr marL="285750" indent="-285750">
              <a:buFont typeface="Arial" panose="020B0604020202020204" pitchFamily="34" charset="0"/>
              <a:buChar char="•"/>
            </a:pPr>
            <a:r>
              <a:rPr lang="en-US" dirty="0">
                <a:highlight>
                  <a:srgbClr val="FFFF00"/>
                </a:highlight>
              </a:rPr>
              <a:t>Increased security </a:t>
            </a:r>
            <a:r>
              <a:rPr lang="en-US" dirty="0"/>
              <a:t>of the system supported by a smarter and </a:t>
            </a:r>
            <a:r>
              <a:rPr lang="en-US" dirty="0">
                <a:highlight>
                  <a:srgbClr val="FFFF00"/>
                </a:highlight>
              </a:rPr>
              <a:t>more efficient</a:t>
            </a:r>
            <a:r>
              <a:rPr lang="en-US" dirty="0"/>
              <a:t> electricity system</a:t>
            </a:r>
          </a:p>
        </p:txBody>
      </p:sp>
      <p:sp>
        <p:nvSpPr>
          <p:cNvPr id="34" name="Rectangle 33"/>
          <p:cNvSpPr/>
          <p:nvPr/>
        </p:nvSpPr>
        <p:spPr>
          <a:xfrm>
            <a:off x="4598596" y="3413088"/>
            <a:ext cx="1123091" cy="420461"/>
          </a:xfrm>
          <a:prstGeom prst="rect">
            <a:avLst/>
          </a:prstGeom>
          <a:noFill/>
          <a:ln w="38100"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6" name="Rectangle 35"/>
          <p:cNvSpPr/>
          <p:nvPr/>
        </p:nvSpPr>
        <p:spPr>
          <a:xfrm>
            <a:off x="4607305" y="2357797"/>
            <a:ext cx="1464736" cy="552798"/>
          </a:xfrm>
          <a:prstGeom prst="rect">
            <a:avLst/>
          </a:prstGeom>
          <a:noFill/>
          <a:ln w="38100"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7" name="Rectangle 36"/>
          <p:cNvSpPr/>
          <p:nvPr/>
        </p:nvSpPr>
        <p:spPr>
          <a:xfrm>
            <a:off x="6884799" y="2357797"/>
            <a:ext cx="1464736" cy="552798"/>
          </a:xfrm>
          <a:prstGeom prst="rect">
            <a:avLst/>
          </a:prstGeom>
          <a:noFill/>
          <a:ln w="38100"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5" name="Rectangle 34"/>
          <p:cNvSpPr/>
          <p:nvPr/>
        </p:nvSpPr>
        <p:spPr>
          <a:xfrm>
            <a:off x="6837151" y="3421797"/>
            <a:ext cx="1123091" cy="420461"/>
          </a:xfrm>
          <a:prstGeom prst="rect">
            <a:avLst/>
          </a:prstGeom>
          <a:noFill/>
          <a:ln w="38100"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4" name="Rectangle 53"/>
          <p:cNvSpPr/>
          <p:nvPr/>
        </p:nvSpPr>
        <p:spPr>
          <a:xfrm>
            <a:off x="2805388" y="6014471"/>
            <a:ext cx="4608964" cy="246221"/>
          </a:xfrm>
          <a:prstGeom prst="rect">
            <a:avLst/>
          </a:prstGeom>
        </p:spPr>
        <p:txBody>
          <a:bodyPr wrap="square">
            <a:spAutoFit/>
          </a:bodyPr>
          <a:lstStyle/>
          <a:p>
            <a:r>
              <a:rPr lang="en-US" sz="1000" i="1" dirty="0">
                <a:solidFill>
                  <a:srgbClr val="000000"/>
                </a:solidFill>
                <a:latin typeface="Calibri" panose="020F0502020204030204" pitchFamily="34" charset="0"/>
              </a:rPr>
              <a:t>More details can be found in: </a:t>
            </a:r>
            <a:r>
              <a:rPr lang="en-US" sz="900" i="1" dirty="0">
                <a:solidFill>
                  <a:srgbClr val="000000"/>
                </a:solidFill>
                <a:latin typeface="Calibri" panose="020F0502020204030204" pitchFamily="34" charset="0"/>
                <a:hlinkClick r:id="rId8"/>
              </a:rPr>
              <a:t>https://ec.europa.eu/clima/policies/strategies_en</a:t>
            </a:r>
            <a:endParaRPr lang="en-US" sz="900" dirty="0"/>
          </a:p>
        </p:txBody>
      </p:sp>
      <p:grpSp>
        <p:nvGrpSpPr>
          <p:cNvPr id="26" name="Group 25">
            <a:extLst>
              <a:ext uri="{FF2B5EF4-FFF2-40B4-BE49-F238E27FC236}">
                <a16:creationId xmlns:a16="http://schemas.microsoft.com/office/drawing/2014/main" id="{104BC8BB-593E-4EE8-A094-46F3DE15F0DD}"/>
              </a:ext>
            </a:extLst>
          </p:cNvPr>
          <p:cNvGrpSpPr/>
          <p:nvPr/>
        </p:nvGrpSpPr>
        <p:grpSpPr>
          <a:xfrm>
            <a:off x="457199" y="2040928"/>
            <a:ext cx="2048933" cy="3973543"/>
            <a:chOff x="457199" y="2107430"/>
            <a:chExt cx="2048933" cy="3973543"/>
          </a:xfrm>
        </p:grpSpPr>
        <p:sp>
          <p:nvSpPr>
            <p:cNvPr id="27" name="Rounded Rectangle 4">
              <a:extLst>
                <a:ext uri="{FF2B5EF4-FFF2-40B4-BE49-F238E27FC236}">
                  <a16:creationId xmlns:a16="http://schemas.microsoft.com/office/drawing/2014/main" id="{17D2B93B-8DC1-4EC8-8472-AD9B90CA7732}"/>
                </a:ext>
              </a:extLst>
            </p:cNvPr>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D23A59C-E8A0-47B5-8F0E-6764D4F85A5D}"/>
                </a:ext>
              </a:extLst>
            </p:cNvPr>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ángulo redondeado 6">
              <a:extLst>
                <a:ext uri="{FF2B5EF4-FFF2-40B4-BE49-F238E27FC236}">
                  <a16:creationId xmlns:a16="http://schemas.microsoft.com/office/drawing/2014/main" id="{7B811918-6013-4B6D-AF08-70413B7514AF}"/>
                </a:ext>
              </a:extLst>
            </p:cNvPr>
            <p:cNvSpPr/>
            <p:nvPr/>
          </p:nvSpPr>
          <p:spPr>
            <a:xfrm>
              <a:off x="610321" y="3573630"/>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prstClr val="white"/>
                  </a:solidFill>
                  <a:latin typeface="Calibri Light" panose="020F0302020204030204"/>
                </a:rPr>
                <a:t>Objectives</a:t>
              </a:r>
            </a:p>
          </p:txBody>
        </p:sp>
        <p:sp>
          <p:nvSpPr>
            <p:cNvPr id="30" name="Rectángulo redondeado 6">
              <a:extLst>
                <a:ext uri="{FF2B5EF4-FFF2-40B4-BE49-F238E27FC236}">
                  <a16:creationId xmlns:a16="http://schemas.microsoft.com/office/drawing/2014/main" id="{39755AFC-6021-4931-ACC5-95B51F67957A}"/>
                </a:ext>
              </a:extLst>
            </p:cNvPr>
            <p:cNvSpPr/>
            <p:nvPr/>
          </p:nvSpPr>
          <p:spPr>
            <a:xfrm>
              <a:off x="610321" y="2810478"/>
              <a:ext cx="1737360" cy="36576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prstClr val="white"/>
                  </a:solidFill>
                  <a:latin typeface="Calibri Light" panose="020F0302020204030204"/>
                </a:rPr>
                <a:t>Optimal Power Grid Design (OPGD)</a:t>
              </a:r>
            </a:p>
          </p:txBody>
        </p:sp>
        <p:sp>
          <p:nvSpPr>
            <p:cNvPr id="31" name="Rectángulo redondeado 6">
              <a:extLst>
                <a:ext uri="{FF2B5EF4-FFF2-40B4-BE49-F238E27FC236}">
                  <a16:creationId xmlns:a16="http://schemas.microsoft.com/office/drawing/2014/main" id="{5D3399B9-6EC8-4D43-A42B-1C22136AA1AF}"/>
                </a:ext>
              </a:extLst>
            </p:cNvPr>
            <p:cNvSpPr/>
            <p:nvPr/>
          </p:nvSpPr>
          <p:spPr>
            <a:xfrm>
              <a:off x="610321" y="3918530"/>
              <a:ext cx="1737360" cy="36576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Problem definition and expected results</a:t>
              </a:r>
              <a:endParaRPr lang="en-US" sz="1200" dirty="0">
                <a:solidFill>
                  <a:prstClr val="white"/>
                </a:solidFill>
                <a:latin typeface="Calibri Light" panose="020F0302020204030204"/>
              </a:endParaRPr>
            </a:p>
          </p:txBody>
        </p:sp>
        <p:sp>
          <p:nvSpPr>
            <p:cNvPr id="32" name="Rectángulo redondeado 6">
              <a:extLst>
                <a:ext uri="{FF2B5EF4-FFF2-40B4-BE49-F238E27FC236}">
                  <a16:creationId xmlns:a16="http://schemas.microsoft.com/office/drawing/2014/main" id="{9806E719-DD1F-41A7-9DA5-B8E29135AA83}"/>
                </a:ext>
              </a:extLst>
            </p:cNvPr>
            <p:cNvSpPr/>
            <p:nvPr/>
          </p:nvSpPr>
          <p:spPr>
            <a:xfrm>
              <a:off x="610321" y="5347597"/>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Checkpoint</a:t>
              </a:r>
            </a:p>
          </p:txBody>
        </p:sp>
        <p:sp>
          <p:nvSpPr>
            <p:cNvPr id="33" name="Rectángulo redondeado 6">
              <a:extLst>
                <a:ext uri="{FF2B5EF4-FFF2-40B4-BE49-F238E27FC236}">
                  <a16:creationId xmlns:a16="http://schemas.microsoft.com/office/drawing/2014/main" id="{1133D2F2-A1ED-46F6-991F-5E5CE5FF9F69}"/>
                </a:ext>
              </a:extLst>
            </p:cNvPr>
            <p:cNvSpPr/>
            <p:nvPr/>
          </p:nvSpPr>
          <p:spPr>
            <a:xfrm>
              <a:off x="612985" y="5689790"/>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48" name="Rectángulo redondeado 6">
              <a:extLst>
                <a:ext uri="{FF2B5EF4-FFF2-40B4-BE49-F238E27FC236}">
                  <a16:creationId xmlns:a16="http://schemas.microsoft.com/office/drawing/2014/main" id="{1B9045CC-495A-4EC5-87D7-5E94B92C296D}"/>
                </a:ext>
              </a:extLst>
            </p:cNvPr>
            <p:cNvSpPr/>
            <p:nvPr/>
          </p:nvSpPr>
          <p:spPr>
            <a:xfrm>
              <a:off x="610321" y="4353297"/>
              <a:ext cx="1737360" cy="487819"/>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Leveraging the Power Grid with openTEPES</a:t>
              </a:r>
            </a:p>
          </p:txBody>
        </p:sp>
        <p:sp>
          <p:nvSpPr>
            <p:cNvPr id="49" name="Rectángulo redondeado 6">
              <a:extLst>
                <a:ext uri="{FF2B5EF4-FFF2-40B4-BE49-F238E27FC236}">
                  <a16:creationId xmlns:a16="http://schemas.microsoft.com/office/drawing/2014/main" id="{A42914BB-6D33-4624-894D-456F86739D20}"/>
                </a:ext>
              </a:extLst>
            </p:cNvPr>
            <p:cNvSpPr/>
            <p:nvPr/>
          </p:nvSpPr>
          <p:spPr>
            <a:xfrm>
              <a:off x="610321" y="2467844"/>
              <a:ext cx="1737360" cy="274320"/>
            </a:xfrm>
            <a:prstGeom prst="rect">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prstClr val="white"/>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50" name="Rectángulo redondeado 6">
              <a:extLst>
                <a:ext uri="{FF2B5EF4-FFF2-40B4-BE49-F238E27FC236}">
                  <a16:creationId xmlns:a16="http://schemas.microsoft.com/office/drawing/2014/main" id="{548F8DFE-FAFC-42C1-9CE6-0BA5CB983B0C}"/>
                </a:ext>
              </a:extLst>
            </p:cNvPr>
            <p:cNvSpPr/>
            <p:nvPr/>
          </p:nvSpPr>
          <p:spPr>
            <a:xfrm>
              <a:off x="610321" y="4911696"/>
              <a:ext cx="1737360" cy="36576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PhD schedule</a:t>
              </a:r>
            </a:p>
          </p:txBody>
        </p:sp>
        <p:sp>
          <p:nvSpPr>
            <p:cNvPr id="51" name="Rectángulo redondeado 6">
              <a:extLst>
                <a:ext uri="{FF2B5EF4-FFF2-40B4-BE49-F238E27FC236}">
                  <a16:creationId xmlns:a16="http://schemas.microsoft.com/office/drawing/2014/main" id="{C180F552-A261-4DB3-8B02-A09E3CB14AAF}"/>
                </a:ext>
              </a:extLst>
            </p:cNvPr>
            <p:cNvSpPr/>
            <p:nvPr/>
          </p:nvSpPr>
          <p:spPr>
            <a:xfrm>
              <a:off x="610321" y="3237774"/>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Literature review</a:t>
              </a:r>
            </a:p>
          </p:txBody>
        </p:sp>
      </p:grpSp>
    </p:spTree>
    <p:extLst>
      <p:ext uri="{BB962C8B-B14F-4D97-AF65-F5344CB8AC3E}">
        <p14:creationId xmlns:p14="http://schemas.microsoft.com/office/powerpoint/2010/main" val="321353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C64F717-FAE9-46A3-A908-1BA67FAF2582}"/>
              </a:ext>
            </a:extLst>
          </p:cNvPr>
          <p:cNvSpPr>
            <a:spLocks noGrp="1"/>
          </p:cNvSpPr>
          <p:nvPr>
            <p:ph type="body" sz="quarter" idx="10"/>
          </p:nvPr>
        </p:nvSpPr>
        <p:spPr>
          <a:xfrm>
            <a:off x="2686848" y="1853307"/>
            <a:ext cx="8165880" cy="637737"/>
          </a:xfrm>
        </p:spPr>
        <p:txBody>
          <a:bodyPr/>
          <a:lstStyle/>
          <a:p>
            <a:r>
              <a:rPr lang="en-US" sz="1800" dirty="0"/>
              <a:t>To make an OPGD, the following is taken in consideration:</a:t>
            </a:r>
          </a:p>
        </p:txBody>
      </p:sp>
      <p:sp>
        <p:nvSpPr>
          <p:cNvPr id="3" name="Título 2">
            <a:extLst>
              <a:ext uri="{FF2B5EF4-FFF2-40B4-BE49-F238E27FC236}">
                <a16:creationId xmlns:a16="http://schemas.microsoft.com/office/drawing/2014/main" id="{499E7F58-BCE0-4E48-81FA-650A4D029345}"/>
              </a:ext>
            </a:extLst>
          </p:cNvPr>
          <p:cNvSpPr>
            <a:spLocks noGrp="1"/>
          </p:cNvSpPr>
          <p:nvPr>
            <p:ph type="title"/>
          </p:nvPr>
        </p:nvSpPr>
        <p:spPr/>
        <p:txBody>
          <a:bodyPr/>
          <a:lstStyle/>
          <a:p>
            <a:r>
              <a:rPr lang="en-US" sz="3200" dirty="0">
                <a:solidFill>
                  <a:schemeClr val="accent1">
                    <a:lumMod val="75000"/>
                  </a:schemeClr>
                </a:solidFill>
              </a:rPr>
              <a:t>Optimal</a:t>
            </a:r>
            <a:r>
              <a:rPr lang="en-US" sz="4000" dirty="0"/>
              <a:t> </a:t>
            </a:r>
            <a:r>
              <a:rPr lang="en-US" sz="3200" dirty="0">
                <a:solidFill>
                  <a:schemeClr val="accent1">
                    <a:lumMod val="75000"/>
                  </a:schemeClr>
                </a:solidFill>
              </a:rPr>
              <a:t>Power Grid Design (OPGD)</a:t>
            </a:r>
          </a:p>
        </p:txBody>
      </p:sp>
      <p:sp>
        <p:nvSpPr>
          <p:cNvPr id="4" name="TextBox 3"/>
          <p:cNvSpPr txBox="1"/>
          <p:nvPr/>
        </p:nvSpPr>
        <p:spPr>
          <a:xfrm>
            <a:off x="2805390" y="4436442"/>
            <a:ext cx="8594727" cy="923330"/>
          </a:xfrm>
          <a:prstGeom prst="rect">
            <a:avLst/>
          </a:prstGeom>
          <a:noFill/>
        </p:spPr>
        <p:txBody>
          <a:bodyPr wrap="square" rtlCol="0">
            <a:spAutoFit/>
          </a:bodyPr>
          <a:lstStyle/>
          <a:p>
            <a:r>
              <a:rPr lang="en-US" b="1" dirty="0"/>
              <a:t>Main dimensions in Transmission Expansion Planning (TEP) related to network flexibility</a:t>
            </a:r>
            <a:r>
              <a:rPr lang="en-US" dirty="0"/>
              <a:t>:</a:t>
            </a:r>
          </a:p>
          <a:p>
            <a:pPr marL="285750" indent="-285750">
              <a:buFont typeface="Arial" panose="020B0604020202020204" pitchFamily="34" charset="0"/>
              <a:buChar char="•"/>
            </a:pPr>
            <a:r>
              <a:rPr lang="en-US" dirty="0"/>
              <a:t>Network representation</a:t>
            </a:r>
          </a:p>
          <a:p>
            <a:pPr marL="285750" indent="-285750">
              <a:buFont typeface="Arial" panose="020B0604020202020204" pitchFamily="34" charset="0"/>
              <a:buChar char="•"/>
            </a:pPr>
            <a:r>
              <a:rPr lang="en-US" dirty="0"/>
              <a:t>Temporal representation</a:t>
            </a:r>
          </a:p>
          <a:p>
            <a:pPr marL="285750" indent="-285750">
              <a:buFont typeface="Arial" panose="020B0604020202020204" pitchFamily="34" charset="0"/>
              <a:buChar char="•"/>
            </a:pPr>
            <a:r>
              <a:rPr lang="en-US" dirty="0"/>
              <a:t>Decision dimension</a:t>
            </a:r>
          </a:p>
        </p:txBody>
      </p:sp>
      <p:graphicFrame>
        <p:nvGraphicFramePr>
          <p:cNvPr id="5" name="Object 4"/>
          <p:cNvGraphicFramePr>
            <a:graphicFrameLocks noChangeAspect="1"/>
          </p:cNvGraphicFramePr>
          <p:nvPr>
            <p:extLst>
              <p:ext uri="{D42A27DB-BD31-4B8C-83A1-F6EECF244321}">
                <p14:modId xmlns:p14="http://schemas.microsoft.com/office/powerpoint/2010/main" val="3047620158"/>
              </p:ext>
            </p:extLst>
          </p:nvPr>
        </p:nvGraphicFramePr>
        <p:xfrm>
          <a:off x="2805113" y="2373313"/>
          <a:ext cx="7515225" cy="1466850"/>
        </p:xfrm>
        <a:graphic>
          <a:graphicData uri="http://schemas.openxmlformats.org/presentationml/2006/ole">
            <mc:AlternateContent xmlns:mc="http://schemas.openxmlformats.org/markup-compatibility/2006">
              <mc:Choice xmlns:v="urn:schemas-microsoft-com:vml" Requires="v">
                <p:oleObj name="Worksheet" r:id="rId2" imgW="7515326" imgH="1466797" progId="Excel.Sheet.12">
                  <p:embed/>
                </p:oleObj>
              </mc:Choice>
              <mc:Fallback>
                <p:oleObj name="Worksheet" r:id="rId2" imgW="7515326" imgH="1466797" progId="Excel.Sheet.12">
                  <p:embed/>
                  <p:pic>
                    <p:nvPicPr>
                      <p:cNvPr id="5" name="Object 4"/>
                      <p:cNvPicPr/>
                      <p:nvPr/>
                    </p:nvPicPr>
                    <p:blipFill>
                      <a:blip r:embed="rId3"/>
                      <a:stretch>
                        <a:fillRect/>
                      </a:stretch>
                    </p:blipFill>
                    <p:spPr>
                      <a:xfrm>
                        <a:off x="2805113" y="2373313"/>
                        <a:ext cx="7515225" cy="1466850"/>
                      </a:xfrm>
                      <a:prstGeom prst="rect">
                        <a:avLst/>
                      </a:prstGeom>
                    </p:spPr>
                  </p:pic>
                </p:oleObj>
              </mc:Fallback>
            </mc:AlternateContent>
          </a:graphicData>
        </a:graphic>
      </p:graphicFrame>
      <p:sp>
        <p:nvSpPr>
          <p:cNvPr id="6" name="Rectangle 5"/>
          <p:cNvSpPr/>
          <p:nvPr/>
        </p:nvSpPr>
        <p:spPr>
          <a:xfrm>
            <a:off x="2805390" y="6161090"/>
            <a:ext cx="4915128" cy="400110"/>
          </a:xfrm>
          <a:prstGeom prst="rect">
            <a:avLst/>
          </a:prstGeom>
        </p:spPr>
        <p:txBody>
          <a:bodyPr wrap="none">
            <a:spAutoFit/>
          </a:bodyPr>
          <a:lstStyle/>
          <a:p>
            <a:r>
              <a:rPr lang="en-US" sz="1000" i="1" dirty="0">
                <a:solidFill>
                  <a:srgbClr val="000000"/>
                </a:solidFill>
                <a:latin typeface="Calibri" panose="020F0502020204030204" pitchFamily="34" charset="0"/>
              </a:rPr>
              <a:t>[1] D3.1 Quantitative Scenarios for Low Carbon Futures of the pan-European Energy System</a:t>
            </a:r>
          </a:p>
          <a:p>
            <a:r>
              <a:rPr lang="en-US" sz="1000" i="1" dirty="0">
                <a:solidFill>
                  <a:srgbClr val="000000"/>
                </a:solidFill>
                <a:latin typeface="Calibri" panose="020F0502020204030204" pitchFamily="34" charset="0"/>
              </a:rPr>
              <a:t>Source: https://openentrance.eu/2020/06/26/quantitative-scenarios/</a:t>
            </a:r>
            <a:endParaRPr lang="en-US" sz="1000" dirty="0"/>
          </a:p>
        </p:txBody>
      </p:sp>
      <p:grpSp>
        <p:nvGrpSpPr>
          <p:cNvPr id="55" name="Group 54">
            <a:extLst>
              <a:ext uri="{FF2B5EF4-FFF2-40B4-BE49-F238E27FC236}">
                <a16:creationId xmlns:a16="http://schemas.microsoft.com/office/drawing/2014/main" id="{DEE7670D-49F9-4692-BD9C-1750821F4FA6}"/>
              </a:ext>
            </a:extLst>
          </p:cNvPr>
          <p:cNvGrpSpPr/>
          <p:nvPr/>
        </p:nvGrpSpPr>
        <p:grpSpPr>
          <a:xfrm>
            <a:off x="457199" y="2040928"/>
            <a:ext cx="2048933" cy="3973543"/>
            <a:chOff x="457199" y="2107430"/>
            <a:chExt cx="2048933" cy="3973543"/>
          </a:xfrm>
        </p:grpSpPr>
        <p:sp>
          <p:nvSpPr>
            <p:cNvPr id="56" name="Rounded Rectangle 4">
              <a:extLst>
                <a:ext uri="{FF2B5EF4-FFF2-40B4-BE49-F238E27FC236}">
                  <a16:creationId xmlns:a16="http://schemas.microsoft.com/office/drawing/2014/main" id="{D4F09388-7642-4B55-AA29-8E2C632FB002}"/>
                </a:ext>
              </a:extLst>
            </p:cNvPr>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2F3004A-F1F2-4D26-9A45-453698A78494}"/>
                </a:ext>
              </a:extLst>
            </p:cNvPr>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ángulo redondeado 6">
              <a:extLst>
                <a:ext uri="{FF2B5EF4-FFF2-40B4-BE49-F238E27FC236}">
                  <a16:creationId xmlns:a16="http://schemas.microsoft.com/office/drawing/2014/main" id="{E6AA649B-A2A7-443F-8C5C-72872C5A26E1}"/>
                </a:ext>
              </a:extLst>
            </p:cNvPr>
            <p:cNvSpPr/>
            <p:nvPr/>
          </p:nvSpPr>
          <p:spPr>
            <a:xfrm>
              <a:off x="610321" y="3573630"/>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prstClr val="white"/>
                  </a:solidFill>
                  <a:latin typeface="Calibri Light" panose="020F0302020204030204"/>
                </a:rPr>
                <a:t>Objectives</a:t>
              </a:r>
            </a:p>
          </p:txBody>
        </p:sp>
        <p:sp>
          <p:nvSpPr>
            <p:cNvPr id="59" name="Rectángulo redondeado 6">
              <a:extLst>
                <a:ext uri="{FF2B5EF4-FFF2-40B4-BE49-F238E27FC236}">
                  <a16:creationId xmlns:a16="http://schemas.microsoft.com/office/drawing/2014/main" id="{CE51E519-C9A0-4F51-892D-195C2361E0DD}"/>
                </a:ext>
              </a:extLst>
            </p:cNvPr>
            <p:cNvSpPr/>
            <p:nvPr/>
          </p:nvSpPr>
          <p:spPr>
            <a:xfrm>
              <a:off x="610321" y="2810478"/>
              <a:ext cx="1737360" cy="365760"/>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prstClr val="white"/>
                  </a:solidFill>
                  <a:latin typeface="Calibri Light" panose="020F0302020204030204"/>
                </a:rPr>
                <a:t>Optimal Power Grid Design (OPGD)</a:t>
              </a:r>
            </a:p>
          </p:txBody>
        </p:sp>
        <p:sp>
          <p:nvSpPr>
            <p:cNvPr id="60" name="Rectángulo redondeado 6">
              <a:extLst>
                <a:ext uri="{FF2B5EF4-FFF2-40B4-BE49-F238E27FC236}">
                  <a16:creationId xmlns:a16="http://schemas.microsoft.com/office/drawing/2014/main" id="{5E3A1EFC-F4C3-4758-95DF-720B3E68FFA0}"/>
                </a:ext>
              </a:extLst>
            </p:cNvPr>
            <p:cNvSpPr/>
            <p:nvPr/>
          </p:nvSpPr>
          <p:spPr>
            <a:xfrm>
              <a:off x="610321" y="3918530"/>
              <a:ext cx="1737360" cy="36576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Problem definition and expected results</a:t>
              </a:r>
              <a:endParaRPr lang="en-US" sz="1200" dirty="0">
                <a:solidFill>
                  <a:prstClr val="white"/>
                </a:solidFill>
                <a:latin typeface="Calibri Light" panose="020F0302020204030204"/>
              </a:endParaRPr>
            </a:p>
          </p:txBody>
        </p:sp>
        <p:sp>
          <p:nvSpPr>
            <p:cNvPr id="61" name="Rectángulo redondeado 6">
              <a:extLst>
                <a:ext uri="{FF2B5EF4-FFF2-40B4-BE49-F238E27FC236}">
                  <a16:creationId xmlns:a16="http://schemas.microsoft.com/office/drawing/2014/main" id="{867FE652-EFCB-4390-AE7F-4EA6DBF254EC}"/>
                </a:ext>
              </a:extLst>
            </p:cNvPr>
            <p:cNvSpPr/>
            <p:nvPr/>
          </p:nvSpPr>
          <p:spPr>
            <a:xfrm>
              <a:off x="610321" y="5347597"/>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Checkpoint</a:t>
              </a:r>
            </a:p>
          </p:txBody>
        </p:sp>
        <p:sp>
          <p:nvSpPr>
            <p:cNvPr id="62" name="Rectángulo redondeado 6">
              <a:extLst>
                <a:ext uri="{FF2B5EF4-FFF2-40B4-BE49-F238E27FC236}">
                  <a16:creationId xmlns:a16="http://schemas.microsoft.com/office/drawing/2014/main" id="{3C4A3C98-25E2-4972-B7A9-E46BA6FC0CC5}"/>
                </a:ext>
              </a:extLst>
            </p:cNvPr>
            <p:cNvSpPr/>
            <p:nvPr/>
          </p:nvSpPr>
          <p:spPr>
            <a:xfrm>
              <a:off x="612985" y="5689790"/>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3" name="Rectángulo redondeado 6">
              <a:extLst>
                <a:ext uri="{FF2B5EF4-FFF2-40B4-BE49-F238E27FC236}">
                  <a16:creationId xmlns:a16="http://schemas.microsoft.com/office/drawing/2014/main" id="{B73664EB-BE93-4B19-8738-7ECFD5A45A79}"/>
                </a:ext>
              </a:extLst>
            </p:cNvPr>
            <p:cNvSpPr/>
            <p:nvPr/>
          </p:nvSpPr>
          <p:spPr>
            <a:xfrm>
              <a:off x="610321" y="4353297"/>
              <a:ext cx="1737360" cy="487819"/>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Leveraging the Power Grid with openTEPES</a:t>
              </a:r>
            </a:p>
          </p:txBody>
        </p:sp>
        <p:sp>
          <p:nvSpPr>
            <p:cNvPr id="64" name="Rectángulo redondeado 6">
              <a:extLst>
                <a:ext uri="{FF2B5EF4-FFF2-40B4-BE49-F238E27FC236}">
                  <a16:creationId xmlns:a16="http://schemas.microsoft.com/office/drawing/2014/main" id="{64B6AA7E-8724-4346-8568-AB0D2DD99C4E}"/>
                </a:ext>
              </a:extLst>
            </p:cNvPr>
            <p:cNvSpPr/>
            <p:nvPr/>
          </p:nvSpPr>
          <p:spPr>
            <a:xfrm>
              <a:off x="610321" y="246784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sysClr val="windowText" lastClr="000000"/>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65" name="Rectángulo redondeado 6">
              <a:extLst>
                <a:ext uri="{FF2B5EF4-FFF2-40B4-BE49-F238E27FC236}">
                  <a16:creationId xmlns:a16="http://schemas.microsoft.com/office/drawing/2014/main" id="{F0661CE3-E0F1-4AB7-AB2D-54D1A12C092A}"/>
                </a:ext>
              </a:extLst>
            </p:cNvPr>
            <p:cNvSpPr/>
            <p:nvPr/>
          </p:nvSpPr>
          <p:spPr>
            <a:xfrm>
              <a:off x="610321" y="4911696"/>
              <a:ext cx="1737360" cy="36576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PhD schedule</a:t>
              </a:r>
            </a:p>
          </p:txBody>
        </p:sp>
        <p:sp>
          <p:nvSpPr>
            <p:cNvPr id="66" name="Rectángulo redondeado 6">
              <a:extLst>
                <a:ext uri="{FF2B5EF4-FFF2-40B4-BE49-F238E27FC236}">
                  <a16:creationId xmlns:a16="http://schemas.microsoft.com/office/drawing/2014/main" id="{F02729B6-2653-4076-B0E4-8BA32088964A}"/>
                </a:ext>
              </a:extLst>
            </p:cNvPr>
            <p:cNvSpPr/>
            <p:nvPr/>
          </p:nvSpPr>
          <p:spPr>
            <a:xfrm>
              <a:off x="610321" y="3237774"/>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Literature review</a:t>
              </a:r>
            </a:p>
          </p:txBody>
        </p:sp>
      </p:grpSp>
    </p:spTree>
    <p:extLst>
      <p:ext uri="{BB962C8B-B14F-4D97-AF65-F5344CB8AC3E}">
        <p14:creationId xmlns:p14="http://schemas.microsoft.com/office/powerpoint/2010/main" val="2754887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805390" y="304800"/>
            <a:ext cx="9160784" cy="635001"/>
          </a:xfrm>
        </p:spPr>
        <p:txBody>
          <a:bodyPr/>
          <a:lstStyle/>
          <a:p>
            <a:r>
              <a:rPr lang="en-GB" sz="3200" dirty="0">
                <a:solidFill>
                  <a:schemeClr val="accent1">
                    <a:lumMod val="75000"/>
                  </a:schemeClr>
                </a:solidFill>
              </a:rPr>
              <a:t>Literature review: TEP </a:t>
            </a:r>
            <a:r>
              <a:rPr lang="en-GB" sz="1800" dirty="0">
                <a:solidFill>
                  <a:schemeClr val="accent1">
                    <a:lumMod val="75000"/>
                  </a:schemeClr>
                </a:solidFill>
              </a:rPr>
              <a:t>(see slide: Reference I)</a:t>
            </a:r>
            <a:endParaRPr lang="en-GB" sz="3200" i="1" dirty="0">
              <a:solidFill>
                <a:schemeClr val="accent1">
                  <a:lumMod val="75000"/>
                </a:schemeClr>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649822456"/>
              </p:ext>
            </p:extLst>
          </p:nvPr>
        </p:nvGraphicFramePr>
        <p:xfrm>
          <a:off x="2805391" y="939801"/>
          <a:ext cx="9386610" cy="4143375"/>
        </p:xfrm>
        <a:graphic>
          <a:graphicData uri="http://schemas.openxmlformats.org/presentationml/2006/ole">
            <mc:AlternateContent xmlns:mc="http://schemas.openxmlformats.org/markup-compatibility/2006">
              <mc:Choice xmlns:v="urn:schemas-microsoft-com:vml" Requires="v">
                <p:oleObj name="Worksheet" r:id="rId3" imgW="9477205" imgH="4143508" progId="Excel.Sheet.12">
                  <p:embed/>
                </p:oleObj>
              </mc:Choice>
              <mc:Fallback>
                <p:oleObj name="Worksheet" r:id="rId3" imgW="9477205" imgH="4143508" progId="Excel.Sheet.12">
                  <p:embed/>
                  <p:pic>
                    <p:nvPicPr>
                      <p:cNvPr id="2" name="Object 1"/>
                      <p:cNvPicPr/>
                      <p:nvPr/>
                    </p:nvPicPr>
                    <p:blipFill>
                      <a:blip r:embed="rId4"/>
                      <a:stretch>
                        <a:fillRect/>
                      </a:stretch>
                    </p:blipFill>
                    <p:spPr>
                      <a:xfrm>
                        <a:off x="2805391" y="939801"/>
                        <a:ext cx="9386610" cy="4143375"/>
                      </a:xfrm>
                      <a:prstGeom prst="rect">
                        <a:avLst/>
                      </a:prstGeom>
                    </p:spPr>
                  </p:pic>
                </p:oleObj>
              </mc:Fallback>
            </mc:AlternateContent>
          </a:graphicData>
        </a:graphic>
      </p:graphicFrame>
      <p:sp>
        <p:nvSpPr>
          <p:cNvPr id="3" name="TextBox 2"/>
          <p:cNvSpPr txBox="1"/>
          <p:nvPr/>
        </p:nvSpPr>
        <p:spPr>
          <a:xfrm>
            <a:off x="2924269" y="5418255"/>
            <a:ext cx="7282763" cy="1131079"/>
          </a:xfrm>
          <a:prstGeom prst="rect">
            <a:avLst/>
          </a:prstGeom>
          <a:noFill/>
        </p:spPr>
        <p:txBody>
          <a:bodyPr wrap="none" rtlCol="0">
            <a:spAutoFit/>
          </a:bodyPr>
          <a:lstStyle/>
          <a:p>
            <a:r>
              <a:rPr lang="en-GB" dirty="0"/>
              <a:t>Research gaps:</a:t>
            </a:r>
          </a:p>
          <a:p>
            <a:pPr marL="285750" indent="-285750">
              <a:buFont typeface="Arial" panose="020B0604020202020204" pitchFamily="34" charset="0"/>
              <a:buChar char="•"/>
            </a:pPr>
            <a:r>
              <a:rPr lang="en-GB" dirty="0"/>
              <a:t>A better network representation </a:t>
            </a:r>
          </a:p>
          <a:p>
            <a:pPr marL="285750" indent="-285750">
              <a:buFont typeface="Arial" panose="020B0604020202020204" pitchFamily="34" charset="0"/>
              <a:buChar char="•"/>
            </a:pPr>
            <a:r>
              <a:rPr lang="en-GB" dirty="0"/>
              <a:t>PST, FACTS, and switchable elements: Power flow control &amp;</a:t>
            </a:r>
            <a:r>
              <a:rPr lang="en-US" dirty="0"/>
              <a:t> topology optimization</a:t>
            </a:r>
            <a:endParaRPr lang="en-GB" dirty="0"/>
          </a:p>
          <a:p>
            <a:pPr marL="285750" indent="-285750">
              <a:buFont typeface="Arial" panose="020B0604020202020204" pitchFamily="34" charset="0"/>
              <a:buChar char="•"/>
            </a:pPr>
            <a:r>
              <a:rPr lang="en-GB" dirty="0"/>
              <a:t>A suitable search space reduction including PST, FACTS, and switches</a:t>
            </a:r>
          </a:p>
          <a:p>
            <a:pPr marL="285750" indent="-285750">
              <a:buFont typeface="Arial" panose="020B0604020202020204" pitchFamily="34" charset="0"/>
              <a:buChar char="•"/>
            </a:pPr>
            <a:r>
              <a:rPr lang="en-GB" dirty="0"/>
              <a:t>A temporal representation with chronological constraints </a:t>
            </a:r>
          </a:p>
        </p:txBody>
      </p:sp>
      <p:grpSp>
        <p:nvGrpSpPr>
          <p:cNvPr id="40" name="Group 39">
            <a:extLst>
              <a:ext uri="{FF2B5EF4-FFF2-40B4-BE49-F238E27FC236}">
                <a16:creationId xmlns:a16="http://schemas.microsoft.com/office/drawing/2014/main" id="{68856962-C5BE-4E7E-B876-FE700B6DA753}"/>
              </a:ext>
            </a:extLst>
          </p:cNvPr>
          <p:cNvGrpSpPr/>
          <p:nvPr/>
        </p:nvGrpSpPr>
        <p:grpSpPr>
          <a:xfrm>
            <a:off x="457199" y="2040928"/>
            <a:ext cx="2048933" cy="3973543"/>
            <a:chOff x="457199" y="2107430"/>
            <a:chExt cx="2048933" cy="3973543"/>
          </a:xfrm>
        </p:grpSpPr>
        <p:sp>
          <p:nvSpPr>
            <p:cNvPr id="41" name="Rounded Rectangle 4">
              <a:extLst>
                <a:ext uri="{FF2B5EF4-FFF2-40B4-BE49-F238E27FC236}">
                  <a16:creationId xmlns:a16="http://schemas.microsoft.com/office/drawing/2014/main" id="{C464DCA0-A51C-4C2A-8CDB-C4AE010DB8FF}"/>
                </a:ext>
              </a:extLst>
            </p:cNvPr>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5FF4F45-E631-40F3-97CF-BFA03145E323}"/>
                </a:ext>
              </a:extLst>
            </p:cNvPr>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ángulo redondeado 6">
              <a:extLst>
                <a:ext uri="{FF2B5EF4-FFF2-40B4-BE49-F238E27FC236}">
                  <a16:creationId xmlns:a16="http://schemas.microsoft.com/office/drawing/2014/main" id="{F33D1817-59B4-4662-B872-7B34B3E7E8AB}"/>
                </a:ext>
              </a:extLst>
            </p:cNvPr>
            <p:cNvSpPr/>
            <p:nvPr/>
          </p:nvSpPr>
          <p:spPr>
            <a:xfrm>
              <a:off x="610321" y="3573630"/>
              <a:ext cx="1737360" cy="27432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prstClr val="white"/>
                  </a:solidFill>
                  <a:latin typeface="Calibri Light" panose="020F0302020204030204"/>
                </a:rPr>
                <a:t>Objectives</a:t>
              </a:r>
            </a:p>
          </p:txBody>
        </p:sp>
        <p:sp>
          <p:nvSpPr>
            <p:cNvPr id="44" name="Rectángulo redondeado 6">
              <a:extLst>
                <a:ext uri="{FF2B5EF4-FFF2-40B4-BE49-F238E27FC236}">
                  <a16:creationId xmlns:a16="http://schemas.microsoft.com/office/drawing/2014/main" id="{B57512D6-7112-4053-85A8-E6DD7A3444C3}"/>
                </a:ext>
              </a:extLst>
            </p:cNvPr>
            <p:cNvSpPr/>
            <p:nvPr/>
          </p:nvSpPr>
          <p:spPr>
            <a:xfrm>
              <a:off x="610321" y="2810478"/>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Optimal Power Grid Design (OPGD)</a:t>
              </a:r>
            </a:p>
          </p:txBody>
        </p:sp>
        <p:sp>
          <p:nvSpPr>
            <p:cNvPr id="45" name="Rectángulo redondeado 6">
              <a:extLst>
                <a:ext uri="{FF2B5EF4-FFF2-40B4-BE49-F238E27FC236}">
                  <a16:creationId xmlns:a16="http://schemas.microsoft.com/office/drawing/2014/main" id="{D6E7E8FD-5290-44A4-9FF7-C6BBF2B9AD66}"/>
                </a:ext>
              </a:extLst>
            </p:cNvPr>
            <p:cNvSpPr/>
            <p:nvPr/>
          </p:nvSpPr>
          <p:spPr>
            <a:xfrm>
              <a:off x="610321" y="3918530"/>
              <a:ext cx="1737360" cy="36576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Problem definition and expected results</a:t>
              </a:r>
              <a:endParaRPr lang="en-US" sz="1200" dirty="0">
                <a:solidFill>
                  <a:prstClr val="white"/>
                </a:solidFill>
                <a:latin typeface="Calibri Light" panose="020F0302020204030204"/>
              </a:endParaRPr>
            </a:p>
          </p:txBody>
        </p:sp>
        <p:sp>
          <p:nvSpPr>
            <p:cNvPr id="46" name="Rectángulo redondeado 6">
              <a:extLst>
                <a:ext uri="{FF2B5EF4-FFF2-40B4-BE49-F238E27FC236}">
                  <a16:creationId xmlns:a16="http://schemas.microsoft.com/office/drawing/2014/main" id="{465F45CB-EAD7-446F-BEB7-7512DA339DD3}"/>
                </a:ext>
              </a:extLst>
            </p:cNvPr>
            <p:cNvSpPr/>
            <p:nvPr/>
          </p:nvSpPr>
          <p:spPr>
            <a:xfrm>
              <a:off x="610321" y="5347597"/>
              <a:ext cx="1737360" cy="27432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Checkpoint</a:t>
              </a:r>
            </a:p>
          </p:txBody>
        </p:sp>
        <p:sp>
          <p:nvSpPr>
            <p:cNvPr id="47" name="Rectángulo redondeado 6">
              <a:extLst>
                <a:ext uri="{FF2B5EF4-FFF2-40B4-BE49-F238E27FC236}">
                  <a16:creationId xmlns:a16="http://schemas.microsoft.com/office/drawing/2014/main" id="{97B479EB-8D7A-4D2D-9F1A-746ABB53C7A0}"/>
                </a:ext>
              </a:extLst>
            </p:cNvPr>
            <p:cNvSpPr/>
            <p:nvPr/>
          </p:nvSpPr>
          <p:spPr>
            <a:xfrm>
              <a:off x="612985" y="5689790"/>
              <a:ext cx="1737360" cy="27432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48" name="Rectángulo redondeado 6">
              <a:extLst>
                <a:ext uri="{FF2B5EF4-FFF2-40B4-BE49-F238E27FC236}">
                  <a16:creationId xmlns:a16="http://schemas.microsoft.com/office/drawing/2014/main" id="{511BE685-8F16-4313-996F-E4F5732A4265}"/>
                </a:ext>
              </a:extLst>
            </p:cNvPr>
            <p:cNvSpPr/>
            <p:nvPr/>
          </p:nvSpPr>
          <p:spPr>
            <a:xfrm>
              <a:off x="610321" y="4353297"/>
              <a:ext cx="1737360" cy="487819"/>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Leveraging the Power Grid with openTEPES</a:t>
              </a:r>
            </a:p>
          </p:txBody>
        </p:sp>
        <p:sp>
          <p:nvSpPr>
            <p:cNvPr id="49" name="Rectángulo redondeado 6">
              <a:extLst>
                <a:ext uri="{FF2B5EF4-FFF2-40B4-BE49-F238E27FC236}">
                  <a16:creationId xmlns:a16="http://schemas.microsoft.com/office/drawing/2014/main" id="{2659EF51-0054-45A6-9844-3A25BC01285E}"/>
                </a:ext>
              </a:extLst>
            </p:cNvPr>
            <p:cNvSpPr/>
            <p:nvPr/>
          </p:nvSpPr>
          <p:spPr>
            <a:xfrm>
              <a:off x="610321" y="246784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sysClr val="windowText" lastClr="000000"/>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50" name="Rectángulo redondeado 6">
              <a:extLst>
                <a:ext uri="{FF2B5EF4-FFF2-40B4-BE49-F238E27FC236}">
                  <a16:creationId xmlns:a16="http://schemas.microsoft.com/office/drawing/2014/main" id="{D9D1539D-117B-4117-BBF5-FD4EA1B65AA5}"/>
                </a:ext>
              </a:extLst>
            </p:cNvPr>
            <p:cNvSpPr/>
            <p:nvPr/>
          </p:nvSpPr>
          <p:spPr>
            <a:xfrm>
              <a:off x="610321" y="4911696"/>
              <a:ext cx="1737360" cy="36576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PhD schedule</a:t>
              </a:r>
            </a:p>
          </p:txBody>
        </p:sp>
        <p:sp>
          <p:nvSpPr>
            <p:cNvPr id="51" name="Rectángulo redondeado 6">
              <a:extLst>
                <a:ext uri="{FF2B5EF4-FFF2-40B4-BE49-F238E27FC236}">
                  <a16:creationId xmlns:a16="http://schemas.microsoft.com/office/drawing/2014/main" id="{B0CC5EDD-F482-4EAF-BD5C-8B06F44A78D0}"/>
                </a:ext>
              </a:extLst>
            </p:cNvPr>
            <p:cNvSpPr/>
            <p:nvPr/>
          </p:nvSpPr>
          <p:spPr>
            <a:xfrm>
              <a:off x="610321" y="3237774"/>
              <a:ext cx="1737360" cy="274320"/>
            </a:xfrm>
            <a:prstGeom prst="rect">
              <a:avLst/>
            </a:prstGeom>
            <a:solidFill>
              <a:srgbClr val="70AD47"/>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Literature review</a:t>
              </a:r>
            </a:p>
          </p:txBody>
        </p:sp>
      </p:grpSp>
    </p:spTree>
    <p:extLst>
      <p:ext uri="{BB962C8B-B14F-4D97-AF65-F5344CB8AC3E}">
        <p14:creationId xmlns:p14="http://schemas.microsoft.com/office/powerpoint/2010/main" val="486635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p:cNvSpPr>
            <a:spLocks noGrp="1"/>
          </p:cNvSpPr>
          <p:nvPr>
            <p:ph type="title"/>
          </p:nvPr>
        </p:nvSpPr>
        <p:spPr>
          <a:xfrm>
            <a:off x="2805390" y="304800"/>
            <a:ext cx="9335274" cy="635001"/>
          </a:xfrm>
        </p:spPr>
        <p:txBody>
          <a:bodyPr/>
          <a:lstStyle/>
          <a:p>
            <a:r>
              <a:rPr lang="en-GB" sz="3200" dirty="0">
                <a:solidFill>
                  <a:schemeClr val="accent1">
                    <a:lumMod val="75000"/>
                  </a:schemeClr>
                </a:solidFill>
              </a:rPr>
              <a:t>Objective</a:t>
            </a:r>
            <a:endParaRPr lang="en-GB" sz="3200" i="1" dirty="0">
              <a:solidFill>
                <a:schemeClr val="accent1">
                  <a:lumMod val="75000"/>
                </a:schemeClr>
              </a:solidFill>
            </a:endParaRPr>
          </a:p>
        </p:txBody>
      </p:sp>
      <p:sp>
        <p:nvSpPr>
          <p:cNvPr id="35" name="Title 1">
            <a:extLst>
              <a:ext uri="{FF2B5EF4-FFF2-40B4-BE49-F238E27FC236}">
                <a16:creationId xmlns:a16="http://schemas.microsoft.com/office/drawing/2014/main" id="{EC69E518-D7A6-4ED6-BF85-69849485948E}"/>
              </a:ext>
            </a:extLst>
          </p:cNvPr>
          <p:cNvSpPr txBox="1">
            <a:spLocks/>
          </p:cNvSpPr>
          <p:nvPr/>
        </p:nvSpPr>
        <p:spPr>
          <a:xfrm>
            <a:off x="2805390" y="845504"/>
            <a:ext cx="9187514"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s-ES"/>
            </a:defPPr>
            <a:lvl1pPr>
              <a:defRPr sz="1800">
                <a:solidFill>
                  <a:schemeClr val="accent1">
                    <a:lumMod val="75000"/>
                  </a:schemeClr>
                </a:solidFill>
              </a:defRPr>
            </a:lvl1pPr>
            <a:lvl2pPr marL="628650" lvl="1" indent="-285750">
              <a:buFont typeface="Wingdings" panose="05000000000000000000" pitchFamily="2" charset="2"/>
              <a:buChar char="v"/>
              <a:defRPr sz="1400">
                <a:solidFill>
                  <a:srgbClr val="C00000"/>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solidFill>
              </a:rPr>
              <a:t>To deal with the needs of a low carbon emission future, network expansion and operation planning should be more accurate and flexible, while also being represented in a more compact way. </a:t>
            </a:r>
            <a:endParaRPr lang="en-GB" dirty="0">
              <a:solidFill>
                <a:schemeClr val="tx1"/>
              </a:solidFill>
            </a:endParaRPr>
          </a:p>
        </p:txBody>
      </p:sp>
      <p:sp>
        <p:nvSpPr>
          <p:cNvPr id="36" name="Título 1">
            <a:extLst>
              <a:ext uri="{FF2B5EF4-FFF2-40B4-BE49-F238E27FC236}">
                <a16:creationId xmlns:a16="http://schemas.microsoft.com/office/drawing/2014/main" id="{EFB5612C-10B1-46E6-A8F0-7B8F92C22464}"/>
              </a:ext>
            </a:extLst>
          </p:cNvPr>
          <p:cNvSpPr txBox="1">
            <a:spLocks/>
          </p:cNvSpPr>
          <p:nvPr/>
        </p:nvSpPr>
        <p:spPr>
          <a:xfrm>
            <a:off x="2805390" y="1597307"/>
            <a:ext cx="9187514" cy="1107376"/>
          </a:xfrm>
          <a:prstGeom prst="rect">
            <a:avLst/>
          </a:prstGeom>
        </p:spPr>
        <p:txBody>
          <a:bodyPr vert="horz" lIns="121920" tIns="60960" rIns="121920" bIns="60960" rtlCol="0" anchor="b" anchorCtr="0">
            <a:noAutofit/>
          </a:bodyPr>
          <a:lstStyle>
            <a:lvl1pPr algn="l" defTabSz="685800" rtl="0" eaLnBrk="1" latinLnBrk="0" hangingPunct="1">
              <a:lnSpc>
                <a:spcPct val="90000"/>
              </a:lnSpc>
              <a:spcBef>
                <a:spcPct val="0"/>
              </a:spcBef>
              <a:buNone/>
              <a:defRPr sz="3600" b="0" kern="1200">
                <a:solidFill>
                  <a:srgbClr val="F6B729"/>
                </a:solidFill>
                <a:latin typeface="+mj-lt"/>
                <a:ea typeface="+mj-ea"/>
                <a:cs typeface="Arial" panose="020B0604020202020204" pitchFamily="34"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lang="en-US" sz="2400" dirty="0">
                <a:solidFill>
                  <a:schemeClr val="accent1">
                    <a:lumMod val="75000"/>
                  </a:schemeClr>
                </a:solidFill>
              </a:rPr>
              <a:t>Sub-objectives</a:t>
            </a:r>
            <a:r>
              <a:rPr kumimoji="0" lang="en-US" sz="2400" b="0" i="0" u="none" strike="noStrike" kern="1200" cap="none" spc="0" normalizeH="0" baseline="0" noProof="0" dirty="0">
                <a:ln>
                  <a:noFill/>
                </a:ln>
                <a:solidFill>
                  <a:srgbClr val="F6B729"/>
                </a:solidFill>
                <a:effectLst/>
                <a:uLnTx/>
                <a:uFillTx/>
                <a:latin typeface="Calibri Light" panose="020F0302020204030204"/>
              </a:rPr>
              <a:t> : </a:t>
            </a:r>
          </a:p>
          <a:p>
            <a:pPr marL="0" marR="0" lvl="0" indent="0" algn="l" defTabSz="914377"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rPr>
              <a:t>      </a:t>
            </a:r>
            <a:endParaRPr lang="en-US" sz="1600" dirty="0">
              <a:solidFill>
                <a:schemeClr val="tx1"/>
              </a:solidFill>
              <a:latin typeface="+mn-lt"/>
              <a:ea typeface="+mn-ea"/>
              <a:cs typeface="+mn-cs"/>
            </a:endParaRPr>
          </a:p>
        </p:txBody>
      </p:sp>
      <p:sp>
        <p:nvSpPr>
          <p:cNvPr id="41" name="Rectangle 40">
            <a:extLst>
              <a:ext uri="{FF2B5EF4-FFF2-40B4-BE49-F238E27FC236}">
                <a16:creationId xmlns:a16="http://schemas.microsoft.com/office/drawing/2014/main" id="{AC263C7C-950A-4E67-988F-1EB64F4856DE}"/>
              </a:ext>
            </a:extLst>
          </p:cNvPr>
          <p:cNvSpPr/>
          <p:nvPr/>
        </p:nvSpPr>
        <p:spPr>
          <a:xfrm>
            <a:off x="2805389" y="2337547"/>
            <a:ext cx="9335275" cy="2169184"/>
          </a:xfrm>
          <a:prstGeom prst="rect">
            <a:avLst/>
          </a:prstGeom>
        </p:spPr>
        <p:txBody>
          <a:bodyPr wrap="square">
            <a:spAutoFit/>
          </a:bodyPr>
          <a:lstStyle/>
          <a:p>
            <a:pPr defTabSz="914377">
              <a:lnSpc>
                <a:spcPct val="120000"/>
              </a:lnSpc>
              <a:defRPr/>
            </a:pPr>
            <a:r>
              <a:rPr lang="en-US" sz="1800" dirty="0"/>
              <a:t>How can we achieve these improvements?</a:t>
            </a:r>
          </a:p>
          <a:p>
            <a:pPr marL="285750" indent="-285750" defTabSz="914377">
              <a:lnSpc>
                <a:spcPct val="120000"/>
              </a:lnSpc>
              <a:buFont typeface="Wingdings" panose="05000000000000000000" pitchFamily="2" charset="2"/>
              <a:buChar char="v"/>
              <a:defRPr/>
            </a:pPr>
            <a:r>
              <a:rPr lang="en-GB" sz="1600" dirty="0"/>
              <a:t>Exploring the formulation of an AC power flow model considering cycle constraints in TEP</a:t>
            </a:r>
          </a:p>
          <a:p>
            <a:pPr marL="285750" indent="-285750" defTabSz="914377">
              <a:lnSpc>
                <a:spcPct val="120000"/>
              </a:lnSpc>
              <a:buFont typeface="Wingdings" panose="05000000000000000000" pitchFamily="2" charset="2"/>
              <a:buChar char="v"/>
              <a:defRPr/>
            </a:pPr>
            <a:r>
              <a:rPr lang="en-GB" sz="1600" dirty="0"/>
              <a:t>Exploring the deployment of switchable elements for topology optimization and PST &amp; FACTS for power flow control to increase network flexibility</a:t>
            </a:r>
          </a:p>
          <a:p>
            <a:pPr marL="285750" indent="-285750" defTabSz="914377">
              <a:lnSpc>
                <a:spcPct val="120000"/>
              </a:lnSpc>
              <a:buFont typeface="Wingdings" panose="05000000000000000000" pitchFamily="2" charset="2"/>
              <a:buChar char="v"/>
              <a:defRPr/>
            </a:pPr>
            <a:r>
              <a:rPr lang="en-US" sz="1600" dirty="0"/>
              <a:t>Identifying policy implications for the development and operation of regional systems through the application of the enhanced model to quantitative European scenarios</a:t>
            </a:r>
            <a:r>
              <a:rPr lang="en-US" sz="1600" baseline="30000" dirty="0"/>
              <a:t>[1] </a:t>
            </a:r>
            <a:r>
              <a:rPr lang="en-US" sz="1600" dirty="0"/>
              <a:t>(optional)</a:t>
            </a:r>
          </a:p>
        </p:txBody>
      </p:sp>
      <p:sp>
        <p:nvSpPr>
          <p:cNvPr id="42" name="Arrow: Bent-Up 18">
            <a:extLst>
              <a:ext uri="{FF2B5EF4-FFF2-40B4-BE49-F238E27FC236}">
                <a16:creationId xmlns:a16="http://schemas.microsoft.com/office/drawing/2014/main" id="{2458BB63-54CD-4DA1-B79E-A3402C4DF4FA}"/>
              </a:ext>
            </a:extLst>
          </p:cNvPr>
          <p:cNvSpPr/>
          <p:nvPr/>
        </p:nvSpPr>
        <p:spPr>
          <a:xfrm>
            <a:off x="2805389" y="4864002"/>
            <a:ext cx="1614266" cy="976566"/>
          </a:xfrm>
          <a:prstGeom prst="stripedRightArrow">
            <a:avLst/>
          </a:prstGeom>
          <a:solidFill>
            <a:srgbClr val="F6B729"/>
          </a:solidFill>
          <a:ln>
            <a:solidFill>
              <a:srgbClr val="F6B72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2805390" y="6161090"/>
            <a:ext cx="4915128" cy="400110"/>
          </a:xfrm>
          <a:prstGeom prst="rect">
            <a:avLst/>
          </a:prstGeom>
        </p:spPr>
        <p:txBody>
          <a:bodyPr wrap="none">
            <a:spAutoFit/>
          </a:bodyPr>
          <a:lstStyle/>
          <a:p>
            <a:r>
              <a:rPr lang="en-US" sz="1000" i="1" dirty="0">
                <a:solidFill>
                  <a:srgbClr val="000000"/>
                </a:solidFill>
                <a:latin typeface="Calibri" panose="020F0502020204030204" pitchFamily="34" charset="0"/>
              </a:rPr>
              <a:t>[1] D3.1 Quantitative Scenarios for Low Carbon Futures of the pan-European Energy System</a:t>
            </a:r>
          </a:p>
          <a:p>
            <a:r>
              <a:rPr lang="en-US" sz="1000" i="1" dirty="0">
                <a:solidFill>
                  <a:srgbClr val="000000"/>
                </a:solidFill>
                <a:latin typeface="Calibri" panose="020F0502020204030204" pitchFamily="34" charset="0"/>
              </a:rPr>
              <a:t>Source: </a:t>
            </a:r>
            <a:r>
              <a:rPr lang="en-US" sz="1000" i="1" dirty="0">
                <a:solidFill>
                  <a:srgbClr val="000000"/>
                </a:solidFill>
                <a:latin typeface="Calibri" panose="020F0502020204030204" pitchFamily="34" charset="0"/>
                <a:hlinkClick r:id="rId3"/>
              </a:rPr>
              <a:t>https://openentrance.eu/2020/06/26/quantitative-scenarios/</a:t>
            </a:r>
            <a:endParaRPr lang="en-US" sz="1000" dirty="0"/>
          </a:p>
        </p:txBody>
      </p:sp>
      <p:sp>
        <p:nvSpPr>
          <p:cNvPr id="33" name="Rectangle 32"/>
          <p:cNvSpPr/>
          <p:nvPr/>
        </p:nvSpPr>
        <p:spPr>
          <a:xfrm>
            <a:off x="4718912" y="4659787"/>
            <a:ext cx="7106970" cy="1359539"/>
          </a:xfrm>
          <a:prstGeom prst="rect">
            <a:avLst/>
          </a:prstGeom>
        </p:spPr>
        <p:txBody>
          <a:bodyPr wrap="square">
            <a:spAutoFit/>
          </a:bodyPr>
          <a:lstStyle/>
          <a:p>
            <a:pPr marL="285750" indent="-285750" defTabSz="914377">
              <a:lnSpc>
                <a:spcPct val="120000"/>
              </a:lnSpc>
              <a:buFont typeface="Wingdings" panose="05000000000000000000" pitchFamily="2" charset="2"/>
              <a:buChar char="q"/>
              <a:defRPr/>
            </a:pPr>
            <a:r>
              <a:rPr lang="en-US" sz="1400" b="1" dirty="0">
                <a:effectLst>
                  <a:outerShdw blurRad="38100" dist="38100" dir="2700000" algn="tl">
                    <a:srgbClr val="000000">
                      <a:alpha val="43137"/>
                    </a:srgbClr>
                  </a:outerShdw>
                </a:effectLst>
              </a:rPr>
              <a:t>Network operation representation using AC power flow with cycle constraints</a:t>
            </a:r>
          </a:p>
          <a:p>
            <a:pPr marL="285750" indent="-285750" defTabSz="914377">
              <a:lnSpc>
                <a:spcPct val="120000"/>
              </a:lnSpc>
              <a:buFont typeface="Wingdings" panose="05000000000000000000" pitchFamily="2" charset="2"/>
              <a:buChar char="q"/>
              <a:defRPr/>
            </a:pPr>
            <a:r>
              <a:rPr lang="en-US" sz="1400" b="1" dirty="0">
                <a:effectLst>
                  <a:outerShdw blurRad="38100" dist="38100" dir="2700000" algn="tl">
                    <a:srgbClr val="000000">
                      <a:alpha val="43137"/>
                    </a:srgbClr>
                  </a:outerShdw>
                </a:effectLst>
              </a:rPr>
              <a:t>Topology optimization and power flow control within expansion planning </a:t>
            </a:r>
          </a:p>
          <a:p>
            <a:pPr marL="285750" indent="-285750" defTabSz="914377">
              <a:lnSpc>
                <a:spcPct val="120000"/>
              </a:lnSpc>
              <a:buFont typeface="Wingdings" panose="05000000000000000000" pitchFamily="2" charset="2"/>
              <a:buChar char="q"/>
              <a:defRPr/>
            </a:pPr>
            <a:r>
              <a:rPr lang="en-GB" sz="1400" b="1" dirty="0">
                <a:effectLst>
                  <a:outerShdw blurRad="38100" dist="38100" dir="2700000" algn="tl">
                    <a:srgbClr val="000000">
                      <a:alpha val="43137"/>
                    </a:srgbClr>
                  </a:outerShdw>
                </a:effectLst>
              </a:rPr>
              <a:t>Search space reduction considering PST, FACTS, and switchable elements</a:t>
            </a:r>
          </a:p>
          <a:p>
            <a:pPr marL="285750" indent="-285750" defTabSz="914377">
              <a:lnSpc>
                <a:spcPct val="120000"/>
              </a:lnSpc>
              <a:buFont typeface="Wingdings" panose="05000000000000000000" pitchFamily="2" charset="2"/>
              <a:buChar char="q"/>
              <a:defRPr/>
            </a:pPr>
            <a:r>
              <a:rPr lang="en-GB" sz="1400" b="1" dirty="0">
                <a:effectLst>
                  <a:outerShdw blurRad="38100" dist="38100" dir="2700000" algn="tl">
                    <a:srgbClr val="000000">
                      <a:alpha val="43137"/>
                    </a:srgbClr>
                  </a:outerShdw>
                </a:effectLst>
              </a:rPr>
              <a:t>Representative periods with chronological interdependency </a:t>
            </a:r>
          </a:p>
          <a:p>
            <a:pPr marL="285750" indent="-285750" defTabSz="914377">
              <a:lnSpc>
                <a:spcPct val="120000"/>
              </a:lnSpc>
              <a:buFont typeface="Wingdings" panose="05000000000000000000" pitchFamily="2" charset="2"/>
              <a:buChar char="q"/>
              <a:defRPr/>
            </a:pPr>
            <a:r>
              <a:rPr lang="en-GB" sz="1400" b="1" dirty="0">
                <a:effectLst>
                  <a:outerShdw blurRad="38100" dist="38100" dir="2700000" algn="tl">
                    <a:srgbClr val="000000">
                      <a:alpha val="43137"/>
                    </a:srgbClr>
                  </a:outerShdw>
                </a:effectLst>
              </a:rPr>
              <a:t>Definition of policy implications for network development</a:t>
            </a:r>
          </a:p>
        </p:txBody>
      </p:sp>
      <p:grpSp>
        <p:nvGrpSpPr>
          <p:cNvPr id="52" name="Group 51">
            <a:extLst>
              <a:ext uri="{FF2B5EF4-FFF2-40B4-BE49-F238E27FC236}">
                <a16:creationId xmlns:a16="http://schemas.microsoft.com/office/drawing/2014/main" id="{2F4FBCAE-7013-4F7D-A2D0-73670ADD9F6A}"/>
              </a:ext>
            </a:extLst>
          </p:cNvPr>
          <p:cNvGrpSpPr/>
          <p:nvPr/>
        </p:nvGrpSpPr>
        <p:grpSpPr>
          <a:xfrm>
            <a:off x="457199" y="2040928"/>
            <a:ext cx="2048933" cy="3973543"/>
            <a:chOff x="457199" y="2107430"/>
            <a:chExt cx="2048933" cy="3973543"/>
          </a:xfrm>
        </p:grpSpPr>
        <p:sp>
          <p:nvSpPr>
            <p:cNvPr id="53" name="Rounded Rectangle 4">
              <a:extLst>
                <a:ext uri="{FF2B5EF4-FFF2-40B4-BE49-F238E27FC236}">
                  <a16:creationId xmlns:a16="http://schemas.microsoft.com/office/drawing/2014/main" id="{8A710C95-97B4-4E63-8E83-91DDD7DE91DA}"/>
                </a:ext>
              </a:extLst>
            </p:cNvPr>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3C014B0-9CEA-440C-9C25-583CFEB55749}"/>
                </a:ext>
              </a:extLst>
            </p:cNvPr>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ángulo redondeado 6">
              <a:extLst>
                <a:ext uri="{FF2B5EF4-FFF2-40B4-BE49-F238E27FC236}">
                  <a16:creationId xmlns:a16="http://schemas.microsoft.com/office/drawing/2014/main" id="{4AA87822-F7BB-4D5A-8636-27D26AFD0B31}"/>
                </a:ext>
              </a:extLst>
            </p:cNvPr>
            <p:cNvSpPr/>
            <p:nvPr/>
          </p:nvSpPr>
          <p:spPr>
            <a:xfrm>
              <a:off x="610321" y="3573630"/>
              <a:ext cx="1737360" cy="274320"/>
            </a:xfrm>
            <a:prstGeom prst="rect">
              <a:avLst/>
            </a:prstGeom>
            <a:solidFill>
              <a:srgbClr val="F0C43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prstClr val="white"/>
                  </a:solidFill>
                  <a:latin typeface="Calibri Light" panose="020F0302020204030204"/>
                </a:rPr>
                <a:t>Objectives</a:t>
              </a:r>
            </a:p>
          </p:txBody>
        </p:sp>
        <p:sp>
          <p:nvSpPr>
            <p:cNvPr id="56" name="Rectángulo redondeado 6">
              <a:extLst>
                <a:ext uri="{FF2B5EF4-FFF2-40B4-BE49-F238E27FC236}">
                  <a16:creationId xmlns:a16="http://schemas.microsoft.com/office/drawing/2014/main" id="{DC536AF9-52E0-49C3-B51E-A4A74EADCBB3}"/>
                </a:ext>
              </a:extLst>
            </p:cNvPr>
            <p:cNvSpPr/>
            <p:nvPr/>
          </p:nvSpPr>
          <p:spPr>
            <a:xfrm>
              <a:off x="610321" y="2810478"/>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Optimal Power Grid Design (OPGD)</a:t>
              </a:r>
            </a:p>
          </p:txBody>
        </p:sp>
        <p:sp>
          <p:nvSpPr>
            <p:cNvPr id="57" name="Rectángulo redondeado 6">
              <a:extLst>
                <a:ext uri="{FF2B5EF4-FFF2-40B4-BE49-F238E27FC236}">
                  <a16:creationId xmlns:a16="http://schemas.microsoft.com/office/drawing/2014/main" id="{C59E884D-DFC7-4FA3-8038-BCC9A462FE61}"/>
                </a:ext>
              </a:extLst>
            </p:cNvPr>
            <p:cNvSpPr/>
            <p:nvPr/>
          </p:nvSpPr>
          <p:spPr>
            <a:xfrm>
              <a:off x="610321" y="3918530"/>
              <a:ext cx="1737360" cy="36576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Problem definition and expected results</a:t>
              </a:r>
              <a:endParaRPr lang="en-US" sz="1200" dirty="0">
                <a:solidFill>
                  <a:prstClr val="white"/>
                </a:solidFill>
                <a:latin typeface="Calibri Light" panose="020F0302020204030204"/>
              </a:endParaRPr>
            </a:p>
          </p:txBody>
        </p:sp>
        <p:sp>
          <p:nvSpPr>
            <p:cNvPr id="58" name="Rectángulo redondeado 6">
              <a:extLst>
                <a:ext uri="{FF2B5EF4-FFF2-40B4-BE49-F238E27FC236}">
                  <a16:creationId xmlns:a16="http://schemas.microsoft.com/office/drawing/2014/main" id="{6623B160-BC04-4A78-8A09-8557E3A32C45}"/>
                </a:ext>
              </a:extLst>
            </p:cNvPr>
            <p:cNvSpPr/>
            <p:nvPr/>
          </p:nvSpPr>
          <p:spPr>
            <a:xfrm>
              <a:off x="610321" y="5347597"/>
              <a:ext cx="1737360" cy="27432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Checkpoint</a:t>
              </a:r>
            </a:p>
          </p:txBody>
        </p:sp>
        <p:sp>
          <p:nvSpPr>
            <p:cNvPr id="59" name="Rectángulo redondeado 6">
              <a:extLst>
                <a:ext uri="{FF2B5EF4-FFF2-40B4-BE49-F238E27FC236}">
                  <a16:creationId xmlns:a16="http://schemas.microsoft.com/office/drawing/2014/main" id="{70FA5002-9FC2-4F7D-BEB7-FE610695BEAD}"/>
                </a:ext>
              </a:extLst>
            </p:cNvPr>
            <p:cNvSpPr/>
            <p:nvPr/>
          </p:nvSpPr>
          <p:spPr>
            <a:xfrm>
              <a:off x="612985" y="5689790"/>
              <a:ext cx="1737360" cy="27432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0" name="Rectángulo redondeado 6">
              <a:extLst>
                <a:ext uri="{FF2B5EF4-FFF2-40B4-BE49-F238E27FC236}">
                  <a16:creationId xmlns:a16="http://schemas.microsoft.com/office/drawing/2014/main" id="{80DC1423-F97F-404D-BCA5-A484214E74C4}"/>
                </a:ext>
              </a:extLst>
            </p:cNvPr>
            <p:cNvSpPr/>
            <p:nvPr/>
          </p:nvSpPr>
          <p:spPr>
            <a:xfrm>
              <a:off x="610321" y="4353297"/>
              <a:ext cx="1737360" cy="487819"/>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Leveraging the Power Grid with openTEPES</a:t>
              </a:r>
            </a:p>
          </p:txBody>
        </p:sp>
        <p:sp>
          <p:nvSpPr>
            <p:cNvPr id="61" name="Rectángulo redondeado 6">
              <a:extLst>
                <a:ext uri="{FF2B5EF4-FFF2-40B4-BE49-F238E27FC236}">
                  <a16:creationId xmlns:a16="http://schemas.microsoft.com/office/drawing/2014/main" id="{9E5B7D5A-9286-4F94-89D0-243AEDA7933D}"/>
                </a:ext>
              </a:extLst>
            </p:cNvPr>
            <p:cNvSpPr/>
            <p:nvPr/>
          </p:nvSpPr>
          <p:spPr>
            <a:xfrm>
              <a:off x="610321" y="246784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sysClr val="windowText" lastClr="000000"/>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62" name="Rectángulo redondeado 6">
              <a:extLst>
                <a:ext uri="{FF2B5EF4-FFF2-40B4-BE49-F238E27FC236}">
                  <a16:creationId xmlns:a16="http://schemas.microsoft.com/office/drawing/2014/main" id="{C1194D51-0AA8-450C-912A-6119840165DB}"/>
                </a:ext>
              </a:extLst>
            </p:cNvPr>
            <p:cNvSpPr/>
            <p:nvPr/>
          </p:nvSpPr>
          <p:spPr>
            <a:xfrm>
              <a:off x="610321" y="4911696"/>
              <a:ext cx="1737360" cy="36576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PhD schedule</a:t>
              </a:r>
            </a:p>
          </p:txBody>
        </p:sp>
        <p:sp>
          <p:nvSpPr>
            <p:cNvPr id="63" name="Rectángulo redondeado 6">
              <a:extLst>
                <a:ext uri="{FF2B5EF4-FFF2-40B4-BE49-F238E27FC236}">
                  <a16:creationId xmlns:a16="http://schemas.microsoft.com/office/drawing/2014/main" id="{29B1973D-7A35-4DF5-86D9-419BF1796A62}"/>
                </a:ext>
              </a:extLst>
            </p:cNvPr>
            <p:cNvSpPr/>
            <p:nvPr/>
          </p:nvSpPr>
          <p:spPr>
            <a:xfrm>
              <a:off x="610321" y="323777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Literature review</a:t>
              </a:r>
            </a:p>
          </p:txBody>
        </p:sp>
      </p:grpSp>
    </p:spTree>
    <p:extLst>
      <p:ext uri="{BB962C8B-B14F-4D97-AF65-F5344CB8AC3E}">
        <p14:creationId xmlns:p14="http://schemas.microsoft.com/office/powerpoint/2010/main" val="117747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805390" y="304800"/>
            <a:ext cx="9160784" cy="635001"/>
          </a:xfrm>
        </p:spPr>
        <p:txBody>
          <a:bodyPr/>
          <a:lstStyle/>
          <a:p>
            <a:r>
              <a:rPr lang="en-GB" sz="3200" dirty="0">
                <a:solidFill>
                  <a:schemeClr val="accent1">
                    <a:lumMod val="75000"/>
                  </a:schemeClr>
                </a:solidFill>
              </a:rPr>
              <a:t>Problem definition</a:t>
            </a:r>
            <a:endParaRPr lang="en-US" sz="3200" dirty="0">
              <a:solidFill>
                <a:schemeClr val="accent1">
                  <a:lumMod val="75000"/>
                </a:schemeClr>
              </a:solidFill>
            </a:endParaRPr>
          </a:p>
        </p:txBody>
      </p:sp>
      <p:sp>
        <p:nvSpPr>
          <p:cNvPr id="3" name="TextBox 2"/>
          <p:cNvSpPr txBox="1"/>
          <p:nvPr/>
        </p:nvSpPr>
        <p:spPr>
          <a:xfrm>
            <a:off x="5571531" y="744571"/>
            <a:ext cx="3854325" cy="338554"/>
          </a:xfrm>
          <a:prstGeom prst="rect">
            <a:avLst/>
          </a:prstGeom>
          <a:noFill/>
        </p:spPr>
        <p:txBody>
          <a:bodyPr wrap="none" rtlCol="0">
            <a:spAutoFit/>
          </a:bodyPr>
          <a:lstStyle/>
          <a:p>
            <a:r>
              <a:rPr lang="en-US" sz="1600" dirty="0"/>
              <a:t>Transmission Expansion Planning (TEP)</a:t>
            </a:r>
          </a:p>
        </p:txBody>
      </p:sp>
      <p:sp>
        <p:nvSpPr>
          <p:cNvPr id="37" name="TextBox 36"/>
          <p:cNvSpPr txBox="1"/>
          <p:nvPr/>
        </p:nvSpPr>
        <p:spPr>
          <a:xfrm>
            <a:off x="3093189" y="1639250"/>
            <a:ext cx="2691125" cy="2492990"/>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marL="171450" indent="-171450">
              <a:buFont typeface="Arial" panose="020B0604020202020204" pitchFamily="34" charset="0"/>
              <a:buChar char="•"/>
            </a:pPr>
            <a:r>
              <a:rPr lang="en-US" sz="1200" dirty="0"/>
              <a:t>How the cycle approach can be adapted from its application in DC load flow to AC load flow? </a:t>
            </a:r>
            <a:r>
              <a:rPr lang="en-US" sz="1200" i="1" dirty="0"/>
              <a:t>(ref. [1])</a:t>
            </a:r>
          </a:p>
          <a:p>
            <a:pPr marL="171450" indent="-171450">
              <a:buFont typeface="Arial" panose="020B0604020202020204" pitchFamily="34" charset="0"/>
              <a:buChar char="•"/>
            </a:pPr>
            <a:endParaRPr lang="en-US" sz="1200" i="1" dirty="0"/>
          </a:p>
          <a:p>
            <a:pPr marL="171450" indent="-171450">
              <a:buFont typeface="Arial" panose="020B0604020202020204" pitchFamily="34" charset="0"/>
              <a:buChar char="•"/>
            </a:pPr>
            <a:r>
              <a:rPr lang="en-US" sz="1200" dirty="0"/>
              <a:t>What impact on costs does TEP when considers AC instead of DC power flow?</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What impact in time happens when 'circular flows' is used instead of the traditional formulation?</a:t>
            </a:r>
          </a:p>
          <a:p>
            <a:pPr marL="171450" indent="-171450">
              <a:buFont typeface="Arial" panose="020B0604020202020204" pitchFamily="34" charset="0"/>
              <a:buChar char="•"/>
            </a:pPr>
            <a:endParaRPr lang="en-US" sz="1200" dirty="0"/>
          </a:p>
        </p:txBody>
      </p:sp>
      <p:sp>
        <p:nvSpPr>
          <p:cNvPr id="38" name="TextBox 37"/>
          <p:cNvSpPr txBox="1"/>
          <p:nvPr/>
        </p:nvSpPr>
        <p:spPr>
          <a:xfrm>
            <a:off x="6004036" y="1823916"/>
            <a:ext cx="2688336" cy="2308324"/>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marL="171450" indent="-171450">
              <a:buFont typeface="Arial" panose="020B0604020202020204" pitchFamily="34" charset="0"/>
              <a:buChar char="•"/>
            </a:pPr>
            <a:r>
              <a:rPr lang="en-GB" sz="1200" dirty="0"/>
              <a:t>Is it possible that the network flexibility is increased even more considering the topology optimization in the TEP?         </a:t>
            </a:r>
            <a:r>
              <a:rPr lang="en-US" sz="1200" i="1" dirty="0"/>
              <a:t>(ref. [2])</a:t>
            </a:r>
            <a:endParaRPr lang="en-US" sz="1200" dirty="0"/>
          </a:p>
          <a:p>
            <a:endParaRPr lang="en-US" sz="1200" dirty="0"/>
          </a:p>
          <a:p>
            <a:pPr marL="171450" indent="-171450">
              <a:buFont typeface="Arial" panose="020B0604020202020204" pitchFamily="34" charset="0"/>
              <a:buChar char="•"/>
            </a:pPr>
            <a:r>
              <a:rPr lang="en-US" sz="1200" dirty="0"/>
              <a:t>What approach between marginal and incremental benefits offers a suitable calculation of equipment benefits?</a:t>
            </a:r>
          </a:p>
          <a:p>
            <a:pPr marL="171450" indent="-171450">
              <a:buFont typeface="Arial" panose="020B0604020202020204" pitchFamily="34" charset="0"/>
              <a:buChar char="•"/>
            </a:pPr>
            <a:endParaRPr lang="en-US" sz="1200" dirty="0"/>
          </a:p>
        </p:txBody>
      </p:sp>
      <p:sp>
        <p:nvSpPr>
          <p:cNvPr id="39" name="TextBox 38"/>
          <p:cNvSpPr txBox="1"/>
          <p:nvPr/>
        </p:nvSpPr>
        <p:spPr>
          <a:xfrm>
            <a:off x="8912093" y="1639250"/>
            <a:ext cx="2688336" cy="2492990"/>
          </a:xfrm>
          <a:prstGeom prst="rect">
            <a:avLst/>
          </a:prstGeom>
          <a:ln w="28575"/>
        </p:spPr>
        <p:style>
          <a:lnRef idx="2">
            <a:schemeClr val="accent5"/>
          </a:lnRef>
          <a:fillRef idx="1">
            <a:schemeClr val="lt1"/>
          </a:fillRef>
          <a:effectRef idx="0">
            <a:schemeClr val="accent5"/>
          </a:effectRef>
          <a:fontRef idx="minor">
            <a:schemeClr val="dk1"/>
          </a:fontRef>
        </p:style>
        <p:txBody>
          <a:bodyPr wrap="square" rtlCol="0">
            <a:spAutoFit/>
          </a:bodyPr>
          <a:lstStyle/>
          <a:p>
            <a:pPr marL="171450" indent="-171450">
              <a:buFont typeface="Arial" panose="020B0604020202020204" pitchFamily="34" charset="0"/>
              <a:buChar char="•"/>
            </a:pPr>
            <a:r>
              <a:rPr lang="en-US" sz="1200" dirty="0"/>
              <a:t>Is it possible to get snapshots selection with chronological interdependency?              </a:t>
            </a:r>
            <a:r>
              <a:rPr lang="en-US" sz="1200" i="1" dirty="0"/>
              <a:t>(e.g., ref. [3])</a:t>
            </a:r>
          </a:p>
          <a:p>
            <a:pPr marL="171450" indent="-171450">
              <a:buFont typeface="Arial" panose="020B0604020202020204" pitchFamily="34" charset="0"/>
              <a:buChar char="•"/>
            </a:pPr>
            <a:endParaRPr lang="en-US" sz="1200" i="1"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What is the impact of including chronological constraints in the TEP problem in terms of increased efficiency?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
        <p:nvSpPr>
          <p:cNvPr id="40" name="TextBox 39"/>
          <p:cNvSpPr txBox="1"/>
          <p:nvPr/>
        </p:nvSpPr>
        <p:spPr>
          <a:xfrm>
            <a:off x="2878018" y="1334756"/>
            <a:ext cx="3042821" cy="276999"/>
          </a:xfrm>
          <a:prstGeom prst="rect">
            <a:avLst/>
          </a:prstGeom>
          <a:noFill/>
        </p:spPr>
        <p:txBody>
          <a:bodyPr wrap="none" rtlCol="0">
            <a:spAutoFit/>
          </a:bodyPr>
          <a:lstStyle/>
          <a:p>
            <a:pPr algn="ctr"/>
            <a:r>
              <a:rPr lang="en-US" sz="1200" u="sng" dirty="0"/>
              <a:t>AC power flow with cycles constraints </a:t>
            </a:r>
          </a:p>
        </p:txBody>
      </p:sp>
      <p:sp>
        <p:nvSpPr>
          <p:cNvPr id="41" name="TextBox 40"/>
          <p:cNvSpPr txBox="1"/>
          <p:nvPr/>
        </p:nvSpPr>
        <p:spPr>
          <a:xfrm>
            <a:off x="6324586" y="1162847"/>
            <a:ext cx="2048959" cy="646331"/>
          </a:xfrm>
          <a:prstGeom prst="rect">
            <a:avLst/>
          </a:prstGeom>
          <a:noFill/>
        </p:spPr>
        <p:txBody>
          <a:bodyPr wrap="none" rtlCol="0">
            <a:spAutoFit/>
          </a:bodyPr>
          <a:lstStyle/>
          <a:p>
            <a:pPr algn="ctr"/>
            <a:r>
              <a:rPr lang="en-US" sz="1200" u="sng" dirty="0"/>
              <a:t>Topology Optimization</a:t>
            </a:r>
          </a:p>
          <a:p>
            <a:pPr algn="ctr"/>
            <a:r>
              <a:rPr lang="en-US" sz="1200" u="sng" dirty="0"/>
              <a:t>Power Flow Control</a:t>
            </a:r>
          </a:p>
          <a:p>
            <a:pPr algn="ctr"/>
            <a:r>
              <a:rPr lang="en-US" sz="1200" u="sng" dirty="0"/>
              <a:t>Search Space Reduction</a:t>
            </a:r>
          </a:p>
        </p:txBody>
      </p:sp>
      <p:sp>
        <p:nvSpPr>
          <p:cNvPr id="42" name="TextBox 41"/>
          <p:cNvSpPr txBox="1"/>
          <p:nvPr/>
        </p:nvSpPr>
        <p:spPr>
          <a:xfrm>
            <a:off x="8956064" y="1336180"/>
            <a:ext cx="2600392" cy="276999"/>
          </a:xfrm>
          <a:prstGeom prst="rect">
            <a:avLst/>
          </a:prstGeom>
          <a:noFill/>
        </p:spPr>
        <p:txBody>
          <a:bodyPr wrap="none" rtlCol="0">
            <a:spAutoFit/>
          </a:bodyPr>
          <a:lstStyle/>
          <a:p>
            <a:pPr algn="ctr"/>
            <a:r>
              <a:rPr lang="en-US" sz="1200" u="sng" dirty="0"/>
              <a:t>Chronological interdependency</a:t>
            </a:r>
          </a:p>
        </p:txBody>
      </p:sp>
      <p:sp>
        <p:nvSpPr>
          <p:cNvPr id="6" name="Rounded Rectangle 5"/>
          <p:cNvSpPr/>
          <p:nvPr/>
        </p:nvSpPr>
        <p:spPr>
          <a:xfrm>
            <a:off x="2864456" y="1141275"/>
            <a:ext cx="8903014" cy="3144202"/>
          </a:xfrm>
          <a:prstGeom prst="roundRect">
            <a:avLst>
              <a:gd name="adj" fmla="val 5632"/>
            </a:avLst>
          </a:prstGeom>
          <a:noFill/>
          <a:ln w="28575">
            <a:solidFill>
              <a:schemeClr val="tx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805390" y="6091535"/>
            <a:ext cx="9386610" cy="461665"/>
          </a:xfrm>
          <a:prstGeom prst="rect">
            <a:avLst/>
          </a:prstGeom>
        </p:spPr>
        <p:txBody>
          <a:bodyPr wrap="square">
            <a:spAutoFit/>
          </a:bodyPr>
          <a:lstStyle/>
          <a:p>
            <a:r>
              <a:rPr lang="en-US" sz="800" i="1" dirty="0">
                <a:solidFill>
                  <a:srgbClr val="000000"/>
                </a:solidFill>
                <a:latin typeface="Calibri" panose="020F0502020204030204" pitchFamily="34" charset="0"/>
              </a:rPr>
              <a:t>[1] </a:t>
            </a:r>
            <a:r>
              <a:rPr lang="en-GB" sz="800" i="1" dirty="0">
                <a:solidFill>
                  <a:srgbClr val="000000"/>
                </a:solidFill>
                <a:latin typeface="Calibri" panose="020F0502020204030204" pitchFamily="34" charset="0"/>
              </a:rPr>
              <a:t>Neumann, Fabian, and Tom Brown. "Transmission Expansion Planning Using Cycle Flows." Proceedings of the Eleventh ACM International Conference on Future Energy Systems. 2020.</a:t>
            </a:r>
          </a:p>
          <a:p>
            <a:r>
              <a:rPr lang="en-US" sz="800" i="1" dirty="0">
                <a:solidFill>
                  <a:srgbClr val="000000"/>
                </a:solidFill>
                <a:latin typeface="Calibri" panose="020F0502020204030204" pitchFamily="34" charset="0"/>
              </a:rPr>
              <a:t>[2] Tejada, Diego, et al. "Transmission network expansion planning considering repowering and reconfiguration." International Journal of Electrical Power &amp; Energy Systems 69 (2015): 213-221.</a:t>
            </a:r>
          </a:p>
          <a:p>
            <a:r>
              <a:rPr lang="en-US" sz="800" i="1" dirty="0">
                <a:solidFill>
                  <a:srgbClr val="000000"/>
                </a:solidFill>
                <a:latin typeface="Calibri" panose="020F0502020204030204" pitchFamily="34" charset="0"/>
              </a:rPr>
              <a:t>[3] </a:t>
            </a:r>
            <a:r>
              <a:rPr lang="en-US" sz="800" i="1" dirty="0" err="1">
                <a:solidFill>
                  <a:srgbClr val="000000"/>
                </a:solidFill>
                <a:latin typeface="Calibri" panose="020F0502020204030204" pitchFamily="34" charset="0"/>
              </a:rPr>
              <a:t>Baumgärtner</a:t>
            </a:r>
            <a:r>
              <a:rPr lang="en-US" sz="800" i="1" dirty="0">
                <a:solidFill>
                  <a:srgbClr val="000000"/>
                </a:solidFill>
                <a:latin typeface="Calibri" panose="020F0502020204030204" pitchFamily="34" charset="0"/>
              </a:rPr>
              <a:t>, Nils, et al. "RiSES3: Rigorous Synthesis of Energy Supply and Storage Systems via time-series relaxation and aggregation." Computers &amp; Chemical Engineering 127 (2019): 127-139.</a:t>
            </a:r>
            <a:endParaRPr lang="en-US" sz="800" dirty="0"/>
          </a:p>
        </p:txBody>
      </p:sp>
      <p:sp>
        <p:nvSpPr>
          <p:cNvPr id="8" name="Bent Arrow 7"/>
          <p:cNvSpPr/>
          <p:nvPr/>
        </p:nvSpPr>
        <p:spPr>
          <a:xfrm rot="10800000">
            <a:off x="11235455" y="4982003"/>
            <a:ext cx="532014" cy="738240"/>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aphicFrame>
        <p:nvGraphicFramePr>
          <p:cNvPr id="26" name="Table 25"/>
          <p:cNvGraphicFramePr>
            <a:graphicFrameLocks noGrp="1"/>
          </p:cNvGraphicFramePr>
          <p:nvPr>
            <p:extLst>
              <p:ext uri="{D42A27DB-BD31-4B8C-83A1-F6EECF244321}">
                <p14:modId xmlns:p14="http://schemas.microsoft.com/office/powerpoint/2010/main" val="727539410"/>
              </p:ext>
            </p:extLst>
          </p:nvPr>
        </p:nvGraphicFramePr>
        <p:xfrm>
          <a:off x="2928944" y="4808784"/>
          <a:ext cx="8148060" cy="1257300"/>
        </p:xfrm>
        <a:graphic>
          <a:graphicData uri="http://schemas.openxmlformats.org/drawingml/2006/table">
            <a:tbl>
              <a:tblPr firstRow="1" bandRow="1">
                <a:tableStyleId>{5940675A-B579-460E-94D1-54222C63F5DA}</a:tableStyleId>
              </a:tblPr>
              <a:tblGrid>
                <a:gridCol w="499253">
                  <a:extLst>
                    <a:ext uri="{9D8B030D-6E8A-4147-A177-3AD203B41FA5}">
                      <a16:colId xmlns:a16="http://schemas.microsoft.com/office/drawing/2014/main" val="2709655566"/>
                    </a:ext>
                  </a:extLst>
                </a:gridCol>
                <a:gridCol w="7648807">
                  <a:extLst>
                    <a:ext uri="{9D8B030D-6E8A-4147-A177-3AD203B41FA5}">
                      <a16:colId xmlns:a16="http://schemas.microsoft.com/office/drawing/2014/main" val="734805654"/>
                    </a:ext>
                  </a:extLst>
                </a:gridCol>
              </a:tblGrid>
              <a:tr h="0">
                <a:tc>
                  <a:txBody>
                    <a:bodyPr/>
                    <a:lstStyle/>
                    <a:p>
                      <a:pPr algn="ctr"/>
                      <a:r>
                        <a:rPr lang="en-US" sz="1050" dirty="0">
                          <a:solidFill>
                            <a:schemeClr val="tx1">
                              <a:lumMod val="50000"/>
                            </a:schemeClr>
                          </a:solidFill>
                        </a:rPr>
                        <a:t>N</a:t>
                      </a:r>
                      <a:r>
                        <a:rPr lang="es-MX" sz="1050" dirty="0">
                          <a:solidFill>
                            <a:schemeClr val="tx1">
                              <a:lumMod val="50000"/>
                            </a:schemeClr>
                          </a:solidFill>
                        </a:rPr>
                        <a:t>°</a:t>
                      </a:r>
                      <a:endParaRPr lang="en-US" sz="1050" dirty="0">
                        <a:solidFill>
                          <a:schemeClr val="tx1">
                            <a:lumMod val="50000"/>
                          </a:schemeClr>
                        </a:solidFill>
                      </a:endParaRPr>
                    </a:p>
                  </a:txBody>
                  <a:tcPr>
                    <a:solidFill>
                      <a:schemeClr val="tx1">
                        <a:lumMod val="20000"/>
                        <a:lumOff val="80000"/>
                      </a:schemeClr>
                    </a:solidFill>
                  </a:tcPr>
                </a:tc>
                <a:tc>
                  <a:txBody>
                    <a:bodyPr/>
                    <a:lstStyle/>
                    <a:p>
                      <a:r>
                        <a:rPr lang="en-US" sz="1050" dirty="0">
                          <a:solidFill>
                            <a:schemeClr val="tx1">
                              <a:lumMod val="50000"/>
                            </a:schemeClr>
                          </a:solidFill>
                        </a:rPr>
                        <a:t>Contribution</a:t>
                      </a:r>
                    </a:p>
                  </a:txBody>
                  <a:tcPr>
                    <a:solidFill>
                      <a:schemeClr val="tx1">
                        <a:lumMod val="20000"/>
                        <a:lumOff val="80000"/>
                      </a:schemeClr>
                    </a:solidFill>
                  </a:tcPr>
                </a:tc>
                <a:extLst>
                  <a:ext uri="{0D108BD9-81ED-4DB2-BD59-A6C34878D82A}">
                    <a16:rowId xmlns:a16="http://schemas.microsoft.com/office/drawing/2014/main" val="1727230320"/>
                  </a:ext>
                </a:extLst>
              </a:tr>
              <a:tr h="0">
                <a:tc>
                  <a:txBody>
                    <a:bodyPr/>
                    <a:lstStyle/>
                    <a:p>
                      <a:pPr algn="ctr"/>
                      <a:r>
                        <a:rPr lang="es-MX" sz="1050" dirty="0">
                          <a:solidFill>
                            <a:schemeClr val="tx1">
                              <a:lumMod val="50000"/>
                            </a:schemeClr>
                          </a:solidFill>
                        </a:rPr>
                        <a:t>1</a:t>
                      </a:r>
                      <a:endParaRPr lang="en-US" sz="1050" dirty="0">
                        <a:solidFill>
                          <a:schemeClr val="tx1">
                            <a:lumMod val="50000"/>
                          </a:schemeClr>
                        </a:solidFill>
                      </a:endParaRPr>
                    </a:p>
                  </a:txBody>
                  <a:tcPr>
                    <a:solidFill>
                      <a:schemeClr val="bg1"/>
                    </a:solidFill>
                  </a:tcPr>
                </a:tc>
                <a:tc>
                  <a:txBody>
                    <a:bodyPr/>
                    <a:lstStyle/>
                    <a:p>
                      <a:r>
                        <a:rPr lang="en-US" sz="1050" dirty="0">
                          <a:solidFill>
                            <a:schemeClr val="tx1">
                              <a:lumMod val="50000"/>
                            </a:schemeClr>
                          </a:solidFill>
                        </a:rPr>
                        <a:t>Network operation representation using AC power flow with cycle constraints </a:t>
                      </a:r>
                    </a:p>
                  </a:txBody>
                  <a:tcPr>
                    <a:solidFill>
                      <a:schemeClr val="bg1"/>
                    </a:solidFill>
                  </a:tcPr>
                </a:tc>
                <a:extLst>
                  <a:ext uri="{0D108BD9-81ED-4DB2-BD59-A6C34878D82A}">
                    <a16:rowId xmlns:a16="http://schemas.microsoft.com/office/drawing/2014/main" val="3669149485"/>
                  </a:ext>
                </a:extLst>
              </a:tr>
              <a:tr h="0">
                <a:tc>
                  <a:txBody>
                    <a:bodyPr/>
                    <a:lstStyle/>
                    <a:p>
                      <a:pPr algn="ctr"/>
                      <a:r>
                        <a:rPr lang="en-US" sz="1050" dirty="0">
                          <a:solidFill>
                            <a:schemeClr val="tx1">
                              <a:lumMod val="50000"/>
                            </a:schemeClr>
                          </a:solidFill>
                        </a:rPr>
                        <a:t>2</a:t>
                      </a:r>
                    </a:p>
                  </a:txBody>
                  <a:tcPr>
                    <a:solidFill>
                      <a:schemeClr val="bg1"/>
                    </a:solidFill>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dirty="0">
                          <a:solidFill>
                            <a:schemeClr val="tx1">
                              <a:lumMod val="50000"/>
                            </a:schemeClr>
                          </a:solidFill>
                        </a:rPr>
                        <a:t>TEP considering topology optimization &amp; TEP considering power flow control</a:t>
                      </a:r>
                    </a:p>
                  </a:txBody>
                  <a:tcPr>
                    <a:solidFill>
                      <a:schemeClr val="bg1"/>
                    </a:solidFill>
                  </a:tcPr>
                </a:tc>
                <a:extLst>
                  <a:ext uri="{0D108BD9-81ED-4DB2-BD59-A6C34878D82A}">
                    <a16:rowId xmlns:a16="http://schemas.microsoft.com/office/drawing/2014/main" val="3819830267"/>
                  </a:ext>
                </a:extLst>
              </a:tr>
              <a:tr h="0">
                <a:tc>
                  <a:txBody>
                    <a:bodyPr/>
                    <a:lstStyle/>
                    <a:p>
                      <a:pPr algn="ctr"/>
                      <a:r>
                        <a:rPr lang="en-US" sz="1050" dirty="0">
                          <a:solidFill>
                            <a:schemeClr val="tx1">
                              <a:lumMod val="50000"/>
                            </a:schemeClr>
                          </a:solidFill>
                        </a:rPr>
                        <a:t>3</a:t>
                      </a:r>
                    </a:p>
                  </a:txBody>
                  <a:tcPr>
                    <a:solidFill>
                      <a:schemeClr val="bg1"/>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50" dirty="0">
                          <a:solidFill>
                            <a:schemeClr val="tx1">
                              <a:lumMod val="50000"/>
                            </a:schemeClr>
                          </a:solidFill>
                        </a:rPr>
                        <a:t>Search space reduction considering PST, FACTS,</a:t>
                      </a:r>
                      <a:r>
                        <a:rPr lang="en-US" sz="1050" baseline="0" dirty="0">
                          <a:solidFill>
                            <a:schemeClr val="tx1">
                              <a:lumMod val="50000"/>
                            </a:schemeClr>
                          </a:solidFill>
                        </a:rPr>
                        <a:t> and switchable elements</a:t>
                      </a:r>
                      <a:endParaRPr lang="en-US" sz="1050" dirty="0">
                        <a:solidFill>
                          <a:schemeClr val="tx1">
                            <a:lumMod val="50000"/>
                          </a:schemeClr>
                        </a:solidFill>
                      </a:endParaRPr>
                    </a:p>
                  </a:txBody>
                  <a:tcPr>
                    <a:solidFill>
                      <a:schemeClr val="bg1"/>
                    </a:solidFill>
                  </a:tcPr>
                </a:tc>
                <a:extLst>
                  <a:ext uri="{0D108BD9-81ED-4DB2-BD59-A6C34878D82A}">
                    <a16:rowId xmlns:a16="http://schemas.microsoft.com/office/drawing/2014/main" val="3191512207"/>
                  </a:ext>
                </a:extLst>
              </a:tr>
              <a:tr h="0">
                <a:tc>
                  <a:txBody>
                    <a:bodyPr/>
                    <a:lstStyle/>
                    <a:p>
                      <a:pPr algn="ctr"/>
                      <a:r>
                        <a:rPr lang="es-MX" sz="1050" dirty="0">
                          <a:solidFill>
                            <a:schemeClr val="tx1">
                              <a:lumMod val="50000"/>
                            </a:schemeClr>
                          </a:solidFill>
                        </a:rPr>
                        <a:t>4</a:t>
                      </a:r>
                      <a:endParaRPr lang="en-US" sz="1050" dirty="0">
                        <a:solidFill>
                          <a:schemeClr val="tx1">
                            <a:lumMod val="50000"/>
                          </a:schemeClr>
                        </a:solidFill>
                      </a:endParaRPr>
                    </a:p>
                  </a:txBody>
                  <a:tcPr>
                    <a:solidFill>
                      <a:schemeClr val="bg1"/>
                    </a:solidFill>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dirty="0">
                          <a:solidFill>
                            <a:schemeClr val="tx1">
                              <a:lumMod val="50000"/>
                            </a:schemeClr>
                          </a:solidFill>
                        </a:rPr>
                        <a:t>Representative periods with chronological interdependency – representation of intertemporal constraints</a:t>
                      </a:r>
                    </a:p>
                  </a:txBody>
                  <a:tcPr>
                    <a:solidFill>
                      <a:schemeClr val="bg1"/>
                    </a:solidFill>
                  </a:tcPr>
                </a:tc>
                <a:extLst>
                  <a:ext uri="{0D108BD9-81ED-4DB2-BD59-A6C34878D82A}">
                    <a16:rowId xmlns:a16="http://schemas.microsoft.com/office/drawing/2014/main" val="1529226754"/>
                  </a:ext>
                </a:extLst>
              </a:tr>
            </a:tbl>
          </a:graphicData>
        </a:graphic>
      </p:graphicFrame>
      <p:sp>
        <p:nvSpPr>
          <p:cNvPr id="2" name="Rectangle 1"/>
          <p:cNvSpPr/>
          <p:nvPr/>
        </p:nvSpPr>
        <p:spPr>
          <a:xfrm>
            <a:off x="2928944" y="4343627"/>
            <a:ext cx="2823209" cy="461665"/>
          </a:xfrm>
          <a:prstGeom prst="rect">
            <a:avLst/>
          </a:prstGeom>
        </p:spPr>
        <p:txBody>
          <a:bodyPr wrap="none">
            <a:spAutoFit/>
          </a:bodyPr>
          <a:lstStyle/>
          <a:p>
            <a:r>
              <a:rPr lang="en-GB" sz="2400" dirty="0">
                <a:solidFill>
                  <a:schemeClr val="accent1">
                    <a:lumMod val="75000"/>
                  </a:schemeClr>
                </a:solidFill>
              </a:rPr>
              <a:t>Expected outputs</a:t>
            </a:r>
            <a:endParaRPr lang="en-GB" sz="2400" dirty="0"/>
          </a:p>
        </p:txBody>
      </p:sp>
      <p:grpSp>
        <p:nvGrpSpPr>
          <p:cNvPr id="58" name="Group 57">
            <a:extLst>
              <a:ext uri="{FF2B5EF4-FFF2-40B4-BE49-F238E27FC236}">
                <a16:creationId xmlns:a16="http://schemas.microsoft.com/office/drawing/2014/main" id="{62965F9C-859F-4506-901B-6A8CB046AFD5}"/>
              </a:ext>
            </a:extLst>
          </p:cNvPr>
          <p:cNvGrpSpPr/>
          <p:nvPr/>
        </p:nvGrpSpPr>
        <p:grpSpPr>
          <a:xfrm>
            <a:off x="457199" y="2040928"/>
            <a:ext cx="2048933" cy="3973543"/>
            <a:chOff x="457199" y="2107430"/>
            <a:chExt cx="2048933" cy="3973543"/>
          </a:xfrm>
        </p:grpSpPr>
        <p:sp>
          <p:nvSpPr>
            <p:cNvPr id="59" name="Rounded Rectangle 4">
              <a:extLst>
                <a:ext uri="{FF2B5EF4-FFF2-40B4-BE49-F238E27FC236}">
                  <a16:creationId xmlns:a16="http://schemas.microsoft.com/office/drawing/2014/main" id="{B8E4094D-C998-45F4-8C2B-EAAAF1FC834E}"/>
                </a:ext>
              </a:extLst>
            </p:cNvPr>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4C471FD-EC77-4F53-87C2-BAD4F6BACBDD}"/>
                </a:ext>
              </a:extLst>
            </p:cNvPr>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ángulo redondeado 6">
              <a:extLst>
                <a:ext uri="{FF2B5EF4-FFF2-40B4-BE49-F238E27FC236}">
                  <a16:creationId xmlns:a16="http://schemas.microsoft.com/office/drawing/2014/main" id="{46D66708-DE65-404B-AC14-069EFB5C0389}"/>
                </a:ext>
              </a:extLst>
            </p:cNvPr>
            <p:cNvSpPr/>
            <p:nvPr/>
          </p:nvSpPr>
          <p:spPr>
            <a:xfrm>
              <a:off x="610321" y="3573630"/>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Objectives</a:t>
              </a:r>
            </a:p>
          </p:txBody>
        </p:sp>
        <p:sp>
          <p:nvSpPr>
            <p:cNvPr id="62" name="Rectángulo redondeado 6">
              <a:extLst>
                <a:ext uri="{FF2B5EF4-FFF2-40B4-BE49-F238E27FC236}">
                  <a16:creationId xmlns:a16="http://schemas.microsoft.com/office/drawing/2014/main" id="{AE50BD74-6DD2-4DDB-A661-82F30A04B34F}"/>
                </a:ext>
              </a:extLst>
            </p:cNvPr>
            <p:cNvSpPr/>
            <p:nvPr/>
          </p:nvSpPr>
          <p:spPr>
            <a:xfrm>
              <a:off x="610321" y="2810478"/>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Optimal Power Grid Design (OPGD)</a:t>
              </a:r>
            </a:p>
          </p:txBody>
        </p:sp>
        <p:sp>
          <p:nvSpPr>
            <p:cNvPr id="63" name="Rectángulo redondeado 6">
              <a:extLst>
                <a:ext uri="{FF2B5EF4-FFF2-40B4-BE49-F238E27FC236}">
                  <a16:creationId xmlns:a16="http://schemas.microsoft.com/office/drawing/2014/main" id="{C74EB6B3-9E75-43A0-B297-581B891FB580}"/>
                </a:ext>
              </a:extLst>
            </p:cNvPr>
            <p:cNvSpPr/>
            <p:nvPr/>
          </p:nvSpPr>
          <p:spPr>
            <a:xfrm>
              <a:off x="610321" y="3918530"/>
              <a:ext cx="1737360" cy="365760"/>
            </a:xfrm>
            <a:prstGeom prst="rect">
              <a:avLst/>
            </a:prstGeom>
            <a:solidFill>
              <a:srgbClr val="FFB81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Problem definition and expected results</a:t>
              </a:r>
              <a:endParaRPr lang="en-US" sz="1200" dirty="0">
                <a:solidFill>
                  <a:prstClr val="white"/>
                </a:solidFill>
                <a:latin typeface="Calibri Light" panose="020F0302020204030204"/>
              </a:endParaRPr>
            </a:p>
          </p:txBody>
        </p:sp>
        <p:sp>
          <p:nvSpPr>
            <p:cNvPr id="64" name="Rectángulo redondeado 6">
              <a:extLst>
                <a:ext uri="{FF2B5EF4-FFF2-40B4-BE49-F238E27FC236}">
                  <a16:creationId xmlns:a16="http://schemas.microsoft.com/office/drawing/2014/main" id="{80F62237-7F9E-4CD3-9851-6675AD0CF646}"/>
                </a:ext>
              </a:extLst>
            </p:cNvPr>
            <p:cNvSpPr/>
            <p:nvPr/>
          </p:nvSpPr>
          <p:spPr>
            <a:xfrm>
              <a:off x="610321" y="5347597"/>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Checkpoint</a:t>
              </a:r>
            </a:p>
          </p:txBody>
        </p:sp>
        <p:sp>
          <p:nvSpPr>
            <p:cNvPr id="65" name="Rectángulo redondeado 6">
              <a:extLst>
                <a:ext uri="{FF2B5EF4-FFF2-40B4-BE49-F238E27FC236}">
                  <a16:creationId xmlns:a16="http://schemas.microsoft.com/office/drawing/2014/main" id="{828DAA86-9590-4FB3-ADBF-10FBD04CB5AF}"/>
                </a:ext>
              </a:extLst>
            </p:cNvPr>
            <p:cNvSpPr/>
            <p:nvPr/>
          </p:nvSpPr>
          <p:spPr>
            <a:xfrm>
              <a:off x="612985" y="5689790"/>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6" name="Rectángulo redondeado 6">
              <a:extLst>
                <a:ext uri="{FF2B5EF4-FFF2-40B4-BE49-F238E27FC236}">
                  <a16:creationId xmlns:a16="http://schemas.microsoft.com/office/drawing/2014/main" id="{245B5C59-95DD-4DD7-86DF-0D350C894B27}"/>
                </a:ext>
              </a:extLst>
            </p:cNvPr>
            <p:cNvSpPr/>
            <p:nvPr/>
          </p:nvSpPr>
          <p:spPr>
            <a:xfrm>
              <a:off x="610321" y="4353297"/>
              <a:ext cx="1737360" cy="487819"/>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Leveraging the Power Grid with openTEPES</a:t>
              </a:r>
            </a:p>
          </p:txBody>
        </p:sp>
        <p:sp>
          <p:nvSpPr>
            <p:cNvPr id="67" name="Rectángulo redondeado 6">
              <a:extLst>
                <a:ext uri="{FF2B5EF4-FFF2-40B4-BE49-F238E27FC236}">
                  <a16:creationId xmlns:a16="http://schemas.microsoft.com/office/drawing/2014/main" id="{528611E5-AD7E-483E-95CB-B6456BF9F606}"/>
                </a:ext>
              </a:extLst>
            </p:cNvPr>
            <p:cNvSpPr/>
            <p:nvPr/>
          </p:nvSpPr>
          <p:spPr>
            <a:xfrm>
              <a:off x="610321" y="246784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sysClr val="windowText" lastClr="000000"/>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68" name="Rectángulo redondeado 6">
              <a:extLst>
                <a:ext uri="{FF2B5EF4-FFF2-40B4-BE49-F238E27FC236}">
                  <a16:creationId xmlns:a16="http://schemas.microsoft.com/office/drawing/2014/main" id="{C9D4A6A5-885A-4E7D-82F1-CCFE8F9FD02B}"/>
                </a:ext>
              </a:extLst>
            </p:cNvPr>
            <p:cNvSpPr/>
            <p:nvPr/>
          </p:nvSpPr>
          <p:spPr>
            <a:xfrm>
              <a:off x="610321" y="4911696"/>
              <a:ext cx="1737360" cy="36576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PhD schedule</a:t>
              </a:r>
            </a:p>
          </p:txBody>
        </p:sp>
        <p:sp>
          <p:nvSpPr>
            <p:cNvPr id="69" name="Rectángulo redondeado 6">
              <a:extLst>
                <a:ext uri="{FF2B5EF4-FFF2-40B4-BE49-F238E27FC236}">
                  <a16:creationId xmlns:a16="http://schemas.microsoft.com/office/drawing/2014/main" id="{E32FBDC7-2C95-4A45-B15D-0B49D0B75663}"/>
                </a:ext>
              </a:extLst>
            </p:cNvPr>
            <p:cNvSpPr/>
            <p:nvPr/>
          </p:nvSpPr>
          <p:spPr>
            <a:xfrm>
              <a:off x="610321" y="323777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Literature review</a:t>
              </a:r>
            </a:p>
          </p:txBody>
        </p:sp>
      </p:grpSp>
    </p:spTree>
    <p:extLst>
      <p:ext uri="{BB962C8B-B14F-4D97-AF65-F5344CB8AC3E}">
        <p14:creationId xmlns:p14="http://schemas.microsoft.com/office/powerpoint/2010/main" val="841504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p:cNvSpPr>
            <a:spLocks noGrp="1"/>
          </p:cNvSpPr>
          <p:nvPr>
            <p:ph type="title"/>
          </p:nvPr>
        </p:nvSpPr>
        <p:spPr>
          <a:xfrm>
            <a:off x="2805391" y="304800"/>
            <a:ext cx="8810206" cy="635001"/>
          </a:xfrm>
        </p:spPr>
        <p:txBody>
          <a:bodyPr/>
          <a:lstStyle/>
          <a:p>
            <a:r>
              <a:rPr lang="en-GB" sz="3200" dirty="0">
                <a:solidFill>
                  <a:schemeClr val="accent1">
                    <a:lumMod val="75000"/>
                  </a:schemeClr>
                </a:solidFill>
              </a:rPr>
              <a:t>Leveraging the Power Grid with openTEPES</a:t>
            </a:r>
            <a:endParaRPr lang="en-GB" sz="1800" i="1" dirty="0">
              <a:solidFill>
                <a:schemeClr val="accent1">
                  <a:lumMod val="75000"/>
                </a:schemeClr>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664910524"/>
              </p:ext>
            </p:extLst>
          </p:nvPr>
        </p:nvGraphicFramePr>
        <p:xfrm>
          <a:off x="3032125" y="1680691"/>
          <a:ext cx="7610475" cy="2895600"/>
        </p:xfrm>
        <a:graphic>
          <a:graphicData uri="http://schemas.openxmlformats.org/presentationml/2006/ole">
            <mc:AlternateContent xmlns:mc="http://schemas.openxmlformats.org/markup-compatibility/2006">
              <mc:Choice xmlns:v="urn:schemas-microsoft-com:vml" Requires="v">
                <p:oleObj name="Worksheet" r:id="rId3" imgW="7610585" imgH="2895671" progId="Excel.Sheet.12">
                  <p:embed/>
                </p:oleObj>
              </mc:Choice>
              <mc:Fallback>
                <p:oleObj name="Worksheet" r:id="rId3" imgW="7610585" imgH="2895671" progId="Excel.Sheet.12">
                  <p:embed/>
                  <p:pic>
                    <p:nvPicPr>
                      <p:cNvPr id="2" name="Object 1"/>
                      <p:cNvPicPr/>
                      <p:nvPr/>
                    </p:nvPicPr>
                    <p:blipFill>
                      <a:blip r:embed="rId4"/>
                      <a:stretch>
                        <a:fillRect/>
                      </a:stretch>
                    </p:blipFill>
                    <p:spPr>
                      <a:xfrm>
                        <a:off x="3032125" y="1680691"/>
                        <a:ext cx="7610475" cy="2895600"/>
                      </a:xfrm>
                      <a:prstGeom prst="rect">
                        <a:avLst/>
                      </a:prstGeom>
                    </p:spPr>
                  </p:pic>
                </p:oleObj>
              </mc:Fallback>
            </mc:AlternateContent>
          </a:graphicData>
        </a:graphic>
      </p:graphicFrame>
      <p:sp>
        <p:nvSpPr>
          <p:cNvPr id="16" name="Rectangle 15"/>
          <p:cNvSpPr/>
          <p:nvPr/>
        </p:nvSpPr>
        <p:spPr>
          <a:xfrm>
            <a:off x="2805390" y="6161090"/>
            <a:ext cx="4915128" cy="400110"/>
          </a:xfrm>
          <a:prstGeom prst="rect">
            <a:avLst/>
          </a:prstGeom>
        </p:spPr>
        <p:txBody>
          <a:bodyPr wrap="none">
            <a:spAutoFit/>
          </a:bodyPr>
          <a:lstStyle/>
          <a:p>
            <a:r>
              <a:rPr lang="en-US" sz="1000" i="1" dirty="0">
                <a:solidFill>
                  <a:srgbClr val="000000"/>
                </a:solidFill>
                <a:latin typeface="Calibri" panose="020F0502020204030204" pitchFamily="34" charset="0"/>
              </a:rPr>
              <a:t>[1] D3.1 Quantitative Scenarios for Low Carbon Futures of the pan-European Energy System</a:t>
            </a:r>
          </a:p>
          <a:p>
            <a:r>
              <a:rPr lang="en-US" sz="1000" i="1" dirty="0">
                <a:solidFill>
                  <a:srgbClr val="000000"/>
                </a:solidFill>
                <a:latin typeface="Calibri" panose="020F0502020204030204" pitchFamily="34" charset="0"/>
              </a:rPr>
              <a:t>Source: https://openentrance.eu/2020/06/26/quantitative-scenarios/</a:t>
            </a:r>
            <a:endParaRPr lang="en-US" sz="1000" dirty="0"/>
          </a:p>
        </p:txBody>
      </p:sp>
      <p:grpSp>
        <p:nvGrpSpPr>
          <p:cNvPr id="42" name="Group 41">
            <a:extLst>
              <a:ext uri="{FF2B5EF4-FFF2-40B4-BE49-F238E27FC236}">
                <a16:creationId xmlns:a16="http://schemas.microsoft.com/office/drawing/2014/main" id="{5DD5596E-EA53-45C8-80BA-FAD3A43686E8}"/>
              </a:ext>
            </a:extLst>
          </p:cNvPr>
          <p:cNvGrpSpPr/>
          <p:nvPr/>
        </p:nvGrpSpPr>
        <p:grpSpPr>
          <a:xfrm>
            <a:off x="457199" y="2040928"/>
            <a:ext cx="2048933" cy="3973543"/>
            <a:chOff x="457199" y="2107430"/>
            <a:chExt cx="2048933" cy="3973543"/>
          </a:xfrm>
        </p:grpSpPr>
        <p:sp>
          <p:nvSpPr>
            <p:cNvPr id="43" name="Rounded Rectangle 4">
              <a:extLst>
                <a:ext uri="{FF2B5EF4-FFF2-40B4-BE49-F238E27FC236}">
                  <a16:creationId xmlns:a16="http://schemas.microsoft.com/office/drawing/2014/main" id="{58439E34-6D1C-4F94-9FD4-C26BAE1A5FC1}"/>
                </a:ext>
              </a:extLst>
            </p:cNvPr>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17FA4D-2FFE-4DD9-A4F9-493A2EB94408}"/>
                </a:ext>
              </a:extLst>
            </p:cNvPr>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ángulo redondeado 6">
              <a:extLst>
                <a:ext uri="{FF2B5EF4-FFF2-40B4-BE49-F238E27FC236}">
                  <a16:creationId xmlns:a16="http://schemas.microsoft.com/office/drawing/2014/main" id="{DA5D3588-29E2-4BFF-891C-7B28772F566B}"/>
                </a:ext>
              </a:extLst>
            </p:cNvPr>
            <p:cNvSpPr/>
            <p:nvPr/>
          </p:nvSpPr>
          <p:spPr>
            <a:xfrm>
              <a:off x="610321" y="3573630"/>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Objectives</a:t>
              </a:r>
            </a:p>
          </p:txBody>
        </p:sp>
        <p:sp>
          <p:nvSpPr>
            <p:cNvPr id="46" name="Rectángulo redondeado 6">
              <a:extLst>
                <a:ext uri="{FF2B5EF4-FFF2-40B4-BE49-F238E27FC236}">
                  <a16:creationId xmlns:a16="http://schemas.microsoft.com/office/drawing/2014/main" id="{C5CEECB9-90B8-4FC3-8AD3-8B294D257A94}"/>
                </a:ext>
              </a:extLst>
            </p:cNvPr>
            <p:cNvSpPr/>
            <p:nvPr/>
          </p:nvSpPr>
          <p:spPr>
            <a:xfrm>
              <a:off x="610321" y="2810478"/>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Optimal Power Grid Design (OPGD)</a:t>
              </a:r>
            </a:p>
          </p:txBody>
        </p:sp>
        <p:sp>
          <p:nvSpPr>
            <p:cNvPr id="47" name="Rectángulo redondeado 6">
              <a:extLst>
                <a:ext uri="{FF2B5EF4-FFF2-40B4-BE49-F238E27FC236}">
                  <a16:creationId xmlns:a16="http://schemas.microsoft.com/office/drawing/2014/main" id="{A8BF3585-7C5D-46DD-A051-361EEA140D85}"/>
                </a:ext>
              </a:extLst>
            </p:cNvPr>
            <p:cNvSpPr/>
            <p:nvPr/>
          </p:nvSpPr>
          <p:spPr>
            <a:xfrm>
              <a:off x="610321" y="3918530"/>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sysClr val="windowText" lastClr="000000"/>
                  </a:solidFill>
                  <a:latin typeface="Calibri Light" panose="020F0302020204030204"/>
                </a:rPr>
                <a:t>Problem definition and expected results</a:t>
              </a:r>
              <a:endParaRPr lang="en-US" sz="1200" dirty="0">
                <a:solidFill>
                  <a:sysClr val="windowText" lastClr="000000"/>
                </a:solidFill>
                <a:latin typeface="Calibri Light" panose="020F0302020204030204"/>
              </a:endParaRPr>
            </a:p>
          </p:txBody>
        </p:sp>
        <p:sp>
          <p:nvSpPr>
            <p:cNvPr id="48" name="Rectángulo redondeado 6">
              <a:extLst>
                <a:ext uri="{FF2B5EF4-FFF2-40B4-BE49-F238E27FC236}">
                  <a16:creationId xmlns:a16="http://schemas.microsoft.com/office/drawing/2014/main" id="{D192CA49-8E72-4FE8-A44A-E169384CC0A5}"/>
                </a:ext>
              </a:extLst>
            </p:cNvPr>
            <p:cNvSpPr/>
            <p:nvPr/>
          </p:nvSpPr>
          <p:spPr>
            <a:xfrm>
              <a:off x="610321" y="5347597"/>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Checkpoint</a:t>
              </a:r>
            </a:p>
          </p:txBody>
        </p:sp>
        <p:sp>
          <p:nvSpPr>
            <p:cNvPr id="49" name="Rectángulo redondeado 6">
              <a:extLst>
                <a:ext uri="{FF2B5EF4-FFF2-40B4-BE49-F238E27FC236}">
                  <a16:creationId xmlns:a16="http://schemas.microsoft.com/office/drawing/2014/main" id="{BF9B44CA-38E6-4341-AB98-C0441BF32F10}"/>
                </a:ext>
              </a:extLst>
            </p:cNvPr>
            <p:cNvSpPr/>
            <p:nvPr/>
          </p:nvSpPr>
          <p:spPr>
            <a:xfrm>
              <a:off x="612985" y="5689790"/>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50" name="Rectángulo redondeado 6">
              <a:extLst>
                <a:ext uri="{FF2B5EF4-FFF2-40B4-BE49-F238E27FC236}">
                  <a16:creationId xmlns:a16="http://schemas.microsoft.com/office/drawing/2014/main" id="{7DB57266-80CA-4BA4-802B-909023B46491}"/>
                </a:ext>
              </a:extLst>
            </p:cNvPr>
            <p:cNvSpPr/>
            <p:nvPr/>
          </p:nvSpPr>
          <p:spPr>
            <a:xfrm>
              <a:off x="610321" y="4353297"/>
              <a:ext cx="1737360" cy="487819"/>
            </a:xfrm>
            <a:prstGeom prst="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Leveraging the Power Grid with openTEPES</a:t>
              </a:r>
            </a:p>
          </p:txBody>
        </p:sp>
        <p:sp>
          <p:nvSpPr>
            <p:cNvPr id="51" name="Rectángulo redondeado 6">
              <a:extLst>
                <a:ext uri="{FF2B5EF4-FFF2-40B4-BE49-F238E27FC236}">
                  <a16:creationId xmlns:a16="http://schemas.microsoft.com/office/drawing/2014/main" id="{AE27B025-DABE-444A-9F5D-B495E26D9742}"/>
                </a:ext>
              </a:extLst>
            </p:cNvPr>
            <p:cNvSpPr/>
            <p:nvPr/>
          </p:nvSpPr>
          <p:spPr>
            <a:xfrm>
              <a:off x="610321" y="246784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sysClr val="windowText" lastClr="000000"/>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52" name="Rectángulo redondeado 6">
              <a:extLst>
                <a:ext uri="{FF2B5EF4-FFF2-40B4-BE49-F238E27FC236}">
                  <a16:creationId xmlns:a16="http://schemas.microsoft.com/office/drawing/2014/main" id="{A426E72C-3FA5-430E-A97F-8F537D959F0A}"/>
                </a:ext>
              </a:extLst>
            </p:cNvPr>
            <p:cNvSpPr/>
            <p:nvPr/>
          </p:nvSpPr>
          <p:spPr>
            <a:xfrm>
              <a:off x="610321" y="4911696"/>
              <a:ext cx="1737360" cy="36576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PhD schedule</a:t>
              </a:r>
            </a:p>
          </p:txBody>
        </p:sp>
        <p:sp>
          <p:nvSpPr>
            <p:cNvPr id="53" name="Rectángulo redondeado 6">
              <a:extLst>
                <a:ext uri="{FF2B5EF4-FFF2-40B4-BE49-F238E27FC236}">
                  <a16:creationId xmlns:a16="http://schemas.microsoft.com/office/drawing/2014/main" id="{5A1C2325-F9C7-4E70-A6F0-17FDBCA8FE53}"/>
                </a:ext>
              </a:extLst>
            </p:cNvPr>
            <p:cNvSpPr/>
            <p:nvPr/>
          </p:nvSpPr>
          <p:spPr>
            <a:xfrm>
              <a:off x="610321" y="323777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Literature review</a:t>
              </a:r>
            </a:p>
          </p:txBody>
        </p:sp>
      </p:grpSp>
    </p:spTree>
    <p:extLst>
      <p:ext uri="{BB962C8B-B14F-4D97-AF65-F5344CB8AC3E}">
        <p14:creationId xmlns:p14="http://schemas.microsoft.com/office/powerpoint/2010/main" val="1053675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p:cNvSpPr>
            <a:spLocks noGrp="1"/>
          </p:cNvSpPr>
          <p:nvPr>
            <p:ph type="title"/>
          </p:nvPr>
        </p:nvSpPr>
        <p:spPr>
          <a:xfrm>
            <a:off x="2805390" y="304800"/>
            <a:ext cx="9335274" cy="635001"/>
          </a:xfrm>
        </p:spPr>
        <p:txBody>
          <a:bodyPr/>
          <a:lstStyle/>
          <a:p>
            <a:r>
              <a:rPr lang="en-GB" sz="3200" dirty="0">
                <a:solidFill>
                  <a:schemeClr val="accent1">
                    <a:lumMod val="75000"/>
                  </a:schemeClr>
                </a:solidFill>
              </a:rPr>
              <a:t>PhD schedule</a:t>
            </a:r>
            <a:endParaRPr lang="en-GB" sz="1800" i="1" dirty="0">
              <a:solidFill>
                <a:schemeClr val="accent1">
                  <a:lumMod val="75000"/>
                </a:schemeClr>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971161491"/>
              </p:ext>
            </p:extLst>
          </p:nvPr>
        </p:nvGraphicFramePr>
        <p:xfrm>
          <a:off x="2659063" y="1795463"/>
          <a:ext cx="9508249" cy="3978320"/>
        </p:xfrm>
        <a:graphic>
          <a:graphicData uri="http://schemas.openxmlformats.org/presentationml/2006/ole">
            <mc:AlternateContent xmlns:mc="http://schemas.openxmlformats.org/markup-compatibility/2006">
              <mc:Choice xmlns:v="urn:schemas-microsoft-com:vml" Requires="v">
                <p:oleObj name="Worksheet" r:id="rId3" imgW="10429905" imgH="4362645" progId="Excel.Sheet.12">
                  <p:embed/>
                </p:oleObj>
              </mc:Choice>
              <mc:Fallback>
                <p:oleObj name="Worksheet" r:id="rId3" imgW="10429905" imgH="4362645" progId="Excel.Sheet.12">
                  <p:embed/>
                  <p:pic>
                    <p:nvPicPr>
                      <p:cNvPr id="2" name="Object 1"/>
                      <p:cNvPicPr/>
                      <p:nvPr/>
                    </p:nvPicPr>
                    <p:blipFill>
                      <a:blip r:embed="rId4"/>
                      <a:stretch>
                        <a:fillRect/>
                      </a:stretch>
                    </p:blipFill>
                    <p:spPr>
                      <a:xfrm>
                        <a:off x="2659063" y="1795463"/>
                        <a:ext cx="9508249" cy="3978320"/>
                      </a:xfrm>
                      <a:prstGeom prst="rect">
                        <a:avLst/>
                      </a:prstGeom>
                    </p:spPr>
                  </p:pic>
                </p:oleObj>
              </mc:Fallback>
            </mc:AlternateContent>
          </a:graphicData>
        </a:graphic>
      </p:graphicFrame>
      <p:grpSp>
        <p:nvGrpSpPr>
          <p:cNvPr id="41" name="Group 40">
            <a:extLst>
              <a:ext uri="{FF2B5EF4-FFF2-40B4-BE49-F238E27FC236}">
                <a16:creationId xmlns:a16="http://schemas.microsoft.com/office/drawing/2014/main" id="{44B995B2-04CC-4125-82C5-37BD9B65B149}"/>
              </a:ext>
            </a:extLst>
          </p:cNvPr>
          <p:cNvGrpSpPr/>
          <p:nvPr/>
        </p:nvGrpSpPr>
        <p:grpSpPr>
          <a:xfrm>
            <a:off x="457199" y="2040928"/>
            <a:ext cx="2048933" cy="3973543"/>
            <a:chOff x="457199" y="2107430"/>
            <a:chExt cx="2048933" cy="3973543"/>
          </a:xfrm>
        </p:grpSpPr>
        <p:sp>
          <p:nvSpPr>
            <p:cNvPr id="42" name="Rounded Rectangle 4">
              <a:extLst>
                <a:ext uri="{FF2B5EF4-FFF2-40B4-BE49-F238E27FC236}">
                  <a16:creationId xmlns:a16="http://schemas.microsoft.com/office/drawing/2014/main" id="{43C1D488-71F9-49B3-BF4F-766102E32BD9}"/>
                </a:ext>
              </a:extLst>
            </p:cNvPr>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56DA1DC-54C8-4544-AAFE-9479675EB792}"/>
                </a:ext>
              </a:extLst>
            </p:cNvPr>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ángulo redondeado 6">
              <a:extLst>
                <a:ext uri="{FF2B5EF4-FFF2-40B4-BE49-F238E27FC236}">
                  <a16:creationId xmlns:a16="http://schemas.microsoft.com/office/drawing/2014/main" id="{D3D5AFCF-4CEA-41AC-A952-B81A06F3A3F8}"/>
                </a:ext>
              </a:extLst>
            </p:cNvPr>
            <p:cNvSpPr/>
            <p:nvPr/>
          </p:nvSpPr>
          <p:spPr>
            <a:xfrm>
              <a:off x="610321" y="3573630"/>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Objectives</a:t>
              </a:r>
            </a:p>
          </p:txBody>
        </p:sp>
        <p:sp>
          <p:nvSpPr>
            <p:cNvPr id="45" name="Rectángulo redondeado 6">
              <a:extLst>
                <a:ext uri="{FF2B5EF4-FFF2-40B4-BE49-F238E27FC236}">
                  <a16:creationId xmlns:a16="http://schemas.microsoft.com/office/drawing/2014/main" id="{CB9EE73E-B234-49B5-94EF-32640CD04929}"/>
                </a:ext>
              </a:extLst>
            </p:cNvPr>
            <p:cNvSpPr/>
            <p:nvPr/>
          </p:nvSpPr>
          <p:spPr>
            <a:xfrm>
              <a:off x="610321" y="2810478"/>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Optimal Power Grid Design (OPGD)</a:t>
              </a:r>
            </a:p>
          </p:txBody>
        </p:sp>
        <p:sp>
          <p:nvSpPr>
            <p:cNvPr id="46" name="Rectángulo redondeado 6">
              <a:extLst>
                <a:ext uri="{FF2B5EF4-FFF2-40B4-BE49-F238E27FC236}">
                  <a16:creationId xmlns:a16="http://schemas.microsoft.com/office/drawing/2014/main" id="{26F0A2CE-2631-482F-9748-38693D49EFA0}"/>
                </a:ext>
              </a:extLst>
            </p:cNvPr>
            <p:cNvSpPr/>
            <p:nvPr/>
          </p:nvSpPr>
          <p:spPr>
            <a:xfrm>
              <a:off x="610321" y="3918530"/>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sysClr val="windowText" lastClr="000000"/>
                  </a:solidFill>
                  <a:latin typeface="Calibri Light" panose="020F0302020204030204"/>
                </a:rPr>
                <a:t>Problem definition and expected results</a:t>
              </a:r>
              <a:endParaRPr lang="en-US" sz="1200" dirty="0">
                <a:solidFill>
                  <a:sysClr val="windowText" lastClr="000000"/>
                </a:solidFill>
                <a:latin typeface="Calibri Light" panose="020F0302020204030204"/>
              </a:endParaRPr>
            </a:p>
          </p:txBody>
        </p:sp>
        <p:sp>
          <p:nvSpPr>
            <p:cNvPr id="47" name="Rectángulo redondeado 6">
              <a:extLst>
                <a:ext uri="{FF2B5EF4-FFF2-40B4-BE49-F238E27FC236}">
                  <a16:creationId xmlns:a16="http://schemas.microsoft.com/office/drawing/2014/main" id="{0F749DA4-166C-428D-8A82-30E5E74E3A35}"/>
                </a:ext>
              </a:extLst>
            </p:cNvPr>
            <p:cNvSpPr/>
            <p:nvPr/>
          </p:nvSpPr>
          <p:spPr>
            <a:xfrm>
              <a:off x="610321" y="5347597"/>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Checkpoint</a:t>
              </a:r>
            </a:p>
          </p:txBody>
        </p:sp>
        <p:sp>
          <p:nvSpPr>
            <p:cNvPr id="48" name="Rectángulo redondeado 6">
              <a:extLst>
                <a:ext uri="{FF2B5EF4-FFF2-40B4-BE49-F238E27FC236}">
                  <a16:creationId xmlns:a16="http://schemas.microsoft.com/office/drawing/2014/main" id="{C7786D63-8C65-4780-A6BE-49346AA1E970}"/>
                </a:ext>
              </a:extLst>
            </p:cNvPr>
            <p:cNvSpPr/>
            <p:nvPr/>
          </p:nvSpPr>
          <p:spPr>
            <a:xfrm>
              <a:off x="612985" y="5689790"/>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49" name="Rectángulo redondeado 6">
              <a:extLst>
                <a:ext uri="{FF2B5EF4-FFF2-40B4-BE49-F238E27FC236}">
                  <a16:creationId xmlns:a16="http://schemas.microsoft.com/office/drawing/2014/main" id="{DBFEE6A1-82B8-49F8-8BFB-780D4934C597}"/>
                </a:ext>
              </a:extLst>
            </p:cNvPr>
            <p:cNvSpPr/>
            <p:nvPr/>
          </p:nvSpPr>
          <p:spPr>
            <a:xfrm>
              <a:off x="610321" y="4353297"/>
              <a:ext cx="1737360" cy="487819"/>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sysClr val="windowText" lastClr="000000"/>
                  </a:solidFill>
                  <a:latin typeface="Calibri Light" panose="020F0302020204030204"/>
                </a:rPr>
                <a:t>Leveraging the Power Grid with openTEPES</a:t>
              </a:r>
            </a:p>
          </p:txBody>
        </p:sp>
        <p:sp>
          <p:nvSpPr>
            <p:cNvPr id="50" name="Rectángulo redondeado 6">
              <a:extLst>
                <a:ext uri="{FF2B5EF4-FFF2-40B4-BE49-F238E27FC236}">
                  <a16:creationId xmlns:a16="http://schemas.microsoft.com/office/drawing/2014/main" id="{55A86705-C68A-4F17-AF62-B88585259773}"/>
                </a:ext>
              </a:extLst>
            </p:cNvPr>
            <p:cNvSpPr/>
            <p:nvPr/>
          </p:nvSpPr>
          <p:spPr>
            <a:xfrm>
              <a:off x="610321" y="246784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sysClr val="windowText" lastClr="000000"/>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51" name="Rectángulo redondeado 6">
              <a:extLst>
                <a:ext uri="{FF2B5EF4-FFF2-40B4-BE49-F238E27FC236}">
                  <a16:creationId xmlns:a16="http://schemas.microsoft.com/office/drawing/2014/main" id="{4C39C3AE-A456-4C23-B410-37C375310130}"/>
                </a:ext>
              </a:extLst>
            </p:cNvPr>
            <p:cNvSpPr/>
            <p:nvPr/>
          </p:nvSpPr>
          <p:spPr>
            <a:xfrm>
              <a:off x="610321" y="4911696"/>
              <a:ext cx="1737360" cy="365760"/>
            </a:xfrm>
            <a:prstGeom prst="rect">
              <a:avLst/>
            </a:prstGeom>
            <a:solidFill>
              <a:srgbClr val="C55A1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prstClr val="white"/>
                  </a:solidFill>
                  <a:latin typeface="Calibri Light" panose="020F0302020204030204"/>
                </a:rPr>
                <a:t>PhD schedule</a:t>
              </a:r>
            </a:p>
          </p:txBody>
        </p:sp>
        <p:sp>
          <p:nvSpPr>
            <p:cNvPr id="52" name="Rectángulo redondeado 6">
              <a:extLst>
                <a:ext uri="{FF2B5EF4-FFF2-40B4-BE49-F238E27FC236}">
                  <a16:creationId xmlns:a16="http://schemas.microsoft.com/office/drawing/2014/main" id="{2E86A040-00E1-4EE6-B8AB-5DDE418B4CBB}"/>
                </a:ext>
              </a:extLst>
            </p:cNvPr>
            <p:cNvSpPr/>
            <p:nvPr/>
          </p:nvSpPr>
          <p:spPr>
            <a:xfrm>
              <a:off x="610321" y="323777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Literature review</a:t>
              </a:r>
            </a:p>
          </p:txBody>
        </p:sp>
      </p:grpSp>
    </p:spTree>
    <p:extLst>
      <p:ext uri="{BB962C8B-B14F-4D97-AF65-F5344CB8AC3E}">
        <p14:creationId xmlns:p14="http://schemas.microsoft.com/office/powerpoint/2010/main" val="49278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1"/>
          <p:cNvSpPr>
            <a:spLocks noGrp="1"/>
          </p:cNvSpPr>
          <p:nvPr>
            <p:ph type="title"/>
          </p:nvPr>
        </p:nvSpPr>
        <p:spPr>
          <a:xfrm>
            <a:off x="2805390" y="304800"/>
            <a:ext cx="9335274" cy="635001"/>
          </a:xfrm>
        </p:spPr>
        <p:txBody>
          <a:bodyPr/>
          <a:lstStyle/>
          <a:p>
            <a:r>
              <a:rPr lang="en-GB" sz="3200" dirty="0">
                <a:solidFill>
                  <a:schemeClr val="accent1">
                    <a:lumMod val="75000"/>
                  </a:schemeClr>
                </a:solidFill>
              </a:rPr>
              <a:t>Checkpoint: Second year work</a:t>
            </a:r>
            <a:endParaRPr lang="en-GB" sz="1800" i="1" dirty="0">
              <a:solidFill>
                <a:schemeClr val="accent1">
                  <a:lumMod val="75000"/>
                </a:schemeClr>
              </a:solidFill>
            </a:endParaRPr>
          </a:p>
        </p:txBody>
      </p:sp>
      <p:sp>
        <p:nvSpPr>
          <p:cNvPr id="16" name="Rectángulo 6"/>
          <p:cNvSpPr/>
          <p:nvPr/>
        </p:nvSpPr>
        <p:spPr>
          <a:xfrm>
            <a:off x="2805390" y="969330"/>
            <a:ext cx="8394217" cy="4601260"/>
          </a:xfrm>
          <a:prstGeom prst="rect">
            <a:avLst/>
          </a:prstGeom>
        </p:spPr>
        <p:txBody>
          <a:bodyPr wrap="square">
            <a:spAutoFit/>
          </a:bodyPr>
          <a:lstStyle/>
          <a:p>
            <a:pPr marL="228594" marR="0" lvl="0"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Literature review</a:t>
            </a:r>
            <a:endParaRPr kumimoji="0" lang="en-US" sz="1400" b="1" i="0" u="none" strike="noStrike" kern="1200" cap="none" spc="0" normalizeH="0" baseline="0" noProof="0" dirty="0">
              <a:ln>
                <a:noFill/>
              </a:ln>
              <a:solidFill>
                <a:schemeClr val="accent5"/>
              </a:solidFill>
              <a:uLnTx/>
              <a:uFillTx/>
              <a:latin typeface="Calibri" panose="020F0502020204030204"/>
              <a:ea typeface="+mn-ea"/>
              <a:cs typeface="+mn-cs"/>
            </a:endParaRPr>
          </a:p>
          <a:p>
            <a:pPr marL="628639" lvl="1" indent="-171450" algn="just" defTabSz="914377">
              <a:spcAft>
                <a:spcPts val="600"/>
              </a:spcAft>
              <a:buFont typeface="Wingdings" panose="05000000000000000000" pitchFamily="2" charset="2"/>
              <a:buChar char="à"/>
              <a:defRPr/>
            </a:pPr>
            <a:r>
              <a:rPr lang="en-US" sz="1100" dirty="0">
                <a:solidFill>
                  <a:prstClr val="black"/>
                </a:solidFill>
                <a:latin typeface="Calibri" panose="020F0502020204030204"/>
              </a:rPr>
              <a:t>TEP &amp; AC-OPF models </a:t>
            </a:r>
            <a:r>
              <a:rPr kumimoji="0" lang="en-US" sz="1400" b="1" i="0" u="none" strike="noStrike" kern="1200" cap="none" spc="0" normalizeH="0" baseline="0" noProof="0" dirty="0">
                <a:ln>
                  <a:noFill/>
                </a:ln>
                <a:solidFill>
                  <a:schemeClr val="accent6">
                    <a:lumMod val="75000"/>
                  </a:schemeClr>
                </a:solidFill>
                <a:uLnTx/>
                <a:uFillTx/>
                <a:latin typeface="Calibri" panose="020F0502020204030204"/>
                <a:ea typeface="+mn-ea"/>
                <a:cs typeface="+mn-cs"/>
              </a:rPr>
              <a:t>(Item 4: P2)</a:t>
            </a:r>
            <a:endParaRPr lang="en-US" sz="1400" dirty="0">
              <a:solidFill>
                <a:schemeClr val="accent6">
                  <a:lumMod val="75000"/>
                </a:schemeClr>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GB" sz="1100" dirty="0">
                <a:solidFill>
                  <a:prstClr val="black"/>
                </a:solidFill>
                <a:latin typeface="Calibri" panose="020F0502020204030204"/>
              </a:rPr>
              <a:t>Topology optimization: optimal transmission switching &amp; bus splitting </a:t>
            </a:r>
            <a:r>
              <a:rPr kumimoji="0" lang="en-US" sz="1400" b="1" i="0" u="none" strike="noStrike" kern="1200" cap="none" spc="0" normalizeH="0" baseline="0" noProof="0" dirty="0">
                <a:ln>
                  <a:noFill/>
                </a:ln>
                <a:solidFill>
                  <a:schemeClr val="accent2"/>
                </a:solidFill>
                <a:uLnTx/>
                <a:uFillTx/>
                <a:latin typeface="Calibri" panose="020F0502020204030204"/>
                <a:ea typeface="+mn-ea"/>
                <a:cs typeface="+mn-cs"/>
              </a:rPr>
              <a:t>(Item 5: P4)</a:t>
            </a:r>
            <a:endParaRPr lang="en-GB" sz="1100" dirty="0">
              <a:solidFill>
                <a:schemeClr val="accent2"/>
              </a:solidFill>
              <a:latin typeface="Calibri" panose="020F0502020204030204"/>
            </a:endParaRPr>
          </a:p>
          <a:p>
            <a:pPr marL="228594" indent="-228594" algn="just" defTabSz="914377">
              <a:spcAft>
                <a:spcPts val="600"/>
              </a:spcAft>
              <a:buFont typeface="Arial" panose="020B0604020202020204" pitchFamily="34" charset="0"/>
              <a:buChar char="•"/>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Updating the RTS24 case study according to [4] </a:t>
            </a:r>
            <a:r>
              <a:rPr kumimoji="0" lang="en-US" sz="1400" b="1" i="0" u="none" strike="noStrike" kern="1200" cap="none" spc="0" normalizeH="0" baseline="0" noProof="0" dirty="0">
                <a:ln>
                  <a:noFill/>
                </a:ln>
                <a:solidFill>
                  <a:schemeClr val="accent6">
                    <a:lumMod val="75000"/>
                  </a:schemeClr>
                </a:solidFill>
                <a:uLnTx/>
                <a:uFillTx/>
                <a:latin typeface="Calibri" panose="020F0502020204030204"/>
                <a:ea typeface="+mn-ea"/>
                <a:cs typeface="+mn-cs"/>
              </a:rPr>
              <a:t>(Item 4.2: P2, P3) </a:t>
            </a:r>
            <a:r>
              <a:rPr kumimoji="0" lang="en-US" sz="1400" b="1" i="0" u="none" strike="noStrike" kern="1200" cap="none" spc="0" normalizeH="0" baseline="0" noProof="0" dirty="0">
                <a:ln>
                  <a:noFill/>
                </a:ln>
                <a:solidFill>
                  <a:schemeClr val="accent2"/>
                </a:solidFill>
                <a:uLnTx/>
                <a:uFillTx/>
                <a:latin typeface="Calibri" panose="020F0502020204030204"/>
                <a:ea typeface="+mn-ea"/>
                <a:cs typeface="+mn-cs"/>
              </a:rPr>
              <a:t>(Item 5.2: P4)</a:t>
            </a:r>
            <a:endParaRPr kumimoji="0" lang="en-US" sz="1400" b="0" i="0" u="none" strike="noStrike" kern="1200" cap="none" spc="0" normalizeH="0" baseline="0" noProof="0" dirty="0">
              <a:ln>
                <a:noFill/>
              </a:ln>
              <a:solidFill>
                <a:schemeClr val="accent2"/>
              </a:solidFill>
              <a:effectLst/>
              <a:uLnTx/>
              <a:uFillTx/>
              <a:latin typeface="Calibri" panose="020F0502020204030204"/>
              <a:ea typeface="+mn-ea"/>
              <a:cs typeface="+mn-cs"/>
            </a:endParaRPr>
          </a:p>
          <a:p>
            <a:pPr marL="228594" marR="0" lvl="0"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a:solidFill>
                  <a:prstClr val="black"/>
                </a:solidFill>
                <a:latin typeface="Calibri" panose="020F0502020204030204"/>
              </a:rPr>
              <a:t>Tools</a:t>
            </a:r>
          </a:p>
          <a:p>
            <a:pPr marL="628639" lvl="1" indent="-171450" algn="just" defTabSz="914377">
              <a:spcAft>
                <a:spcPts val="600"/>
              </a:spcAft>
              <a:buFont typeface="Wingdings" panose="05000000000000000000" pitchFamily="2" charset="2"/>
              <a:buChar char="à"/>
              <a:defRPr/>
            </a:pPr>
            <a:r>
              <a:rPr lang="en-US" sz="1100" dirty="0">
                <a:solidFill>
                  <a:prstClr val="black"/>
                </a:solidFill>
                <a:latin typeface="Calibri" panose="020F0502020204030204"/>
              </a:rPr>
              <a:t>Getting </a:t>
            </a:r>
            <a:r>
              <a:rPr lang="en-GB" sz="1100" dirty="0">
                <a:solidFill>
                  <a:prstClr val="black"/>
                </a:solidFill>
                <a:latin typeface="Calibri" panose="020F0502020204030204"/>
              </a:rPr>
              <a:t>representative periods, each one comprising 24 hours </a:t>
            </a:r>
            <a:r>
              <a:rPr kumimoji="0" lang="en-US" sz="1400" b="1" i="0" u="none" strike="noStrike" kern="1200" cap="none" spc="0" normalizeH="0" baseline="0" noProof="0" dirty="0">
                <a:ln>
                  <a:noFill/>
                </a:ln>
                <a:solidFill>
                  <a:schemeClr val="accent6">
                    <a:lumMod val="75000"/>
                  </a:schemeClr>
                </a:solidFill>
                <a:uLnTx/>
                <a:uFillTx/>
                <a:latin typeface="Calibri" panose="020F0502020204030204"/>
                <a:ea typeface="+mn-ea"/>
                <a:cs typeface="+mn-cs"/>
              </a:rPr>
              <a:t>(Item 4.1: P2)</a:t>
            </a:r>
            <a:endParaRPr lang="en-GB" sz="1400" dirty="0">
              <a:solidFill>
                <a:schemeClr val="accent6">
                  <a:lumMod val="75000"/>
                </a:schemeClr>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US" sz="1100" dirty="0">
                <a:solidFill>
                  <a:prstClr val="black"/>
                </a:solidFill>
                <a:latin typeface="Calibri" panose="020F0502020204030204"/>
              </a:rPr>
              <a:t>Getting </a:t>
            </a:r>
            <a:r>
              <a:rPr lang="en-GB" sz="1100" dirty="0">
                <a:solidFill>
                  <a:prstClr val="black"/>
                </a:solidFill>
                <a:latin typeface="Calibri" panose="020F0502020204030204"/>
              </a:rPr>
              <a:t>line benefits by a modified version of the PINT &amp; TOOT approach </a:t>
            </a:r>
            <a:r>
              <a:rPr kumimoji="0" lang="en-US" sz="1400" b="1" i="0" u="none" strike="noStrike" kern="1200" cap="none" spc="0" normalizeH="0" baseline="0" noProof="0" dirty="0">
                <a:ln>
                  <a:noFill/>
                </a:ln>
                <a:solidFill>
                  <a:schemeClr val="accent6">
                    <a:lumMod val="75000"/>
                  </a:schemeClr>
                </a:solidFill>
                <a:uLnTx/>
                <a:uFillTx/>
                <a:latin typeface="Calibri" panose="020F0502020204030204"/>
                <a:ea typeface="+mn-ea"/>
                <a:cs typeface="+mn-cs"/>
              </a:rPr>
              <a:t>(Item 5.1: P4)</a:t>
            </a:r>
            <a:endParaRPr lang="en-GB" sz="1400" dirty="0">
              <a:solidFill>
                <a:schemeClr val="accent6">
                  <a:lumMod val="75000"/>
                </a:schemeClr>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US" sz="1100" dirty="0">
                <a:solidFill>
                  <a:prstClr val="black"/>
                </a:solidFill>
                <a:latin typeface="Calibri" panose="020F0502020204030204"/>
              </a:rPr>
              <a:t>Getting </a:t>
            </a:r>
            <a:r>
              <a:rPr lang="en-GB" sz="1100" dirty="0">
                <a:solidFill>
                  <a:prstClr val="black"/>
                </a:solidFill>
                <a:latin typeface="Calibri" panose="020F0502020204030204"/>
              </a:rPr>
              <a:t>switching stages, linked with temporal reduction </a:t>
            </a:r>
            <a:r>
              <a:rPr kumimoji="0" lang="en-US" sz="1400" b="1" i="0" u="none" strike="noStrike" kern="1200" cap="none" spc="0" normalizeH="0" baseline="0" noProof="0" dirty="0">
                <a:ln>
                  <a:noFill/>
                </a:ln>
                <a:solidFill>
                  <a:schemeClr val="accent2"/>
                </a:solidFill>
                <a:uLnTx/>
                <a:uFillTx/>
                <a:latin typeface="Calibri" panose="020F0502020204030204"/>
                <a:ea typeface="+mn-ea"/>
                <a:cs typeface="+mn-cs"/>
              </a:rPr>
              <a:t>(Item 5.1: P4)</a:t>
            </a:r>
            <a:endParaRPr kumimoji="0" lang="en-US" sz="1400" b="0" i="0" u="none" strike="noStrike" kern="1200" cap="none" spc="0" normalizeH="0" baseline="0" noProof="0" dirty="0">
              <a:ln>
                <a:noFill/>
              </a:ln>
              <a:solidFill>
                <a:schemeClr val="accent2"/>
              </a:solidFill>
              <a:effectLst/>
              <a:uLnTx/>
              <a:uFillTx/>
              <a:latin typeface="Calibri" panose="020F0502020204030204"/>
              <a:ea typeface="+mn-ea"/>
              <a:cs typeface="+mn-cs"/>
            </a:endParaRPr>
          </a:p>
          <a:p>
            <a:pPr marL="228594" marR="0" lvl="0"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dirty="0">
                <a:solidFill>
                  <a:prstClr val="black"/>
                </a:solidFill>
                <a:latin typeface="Calibri" panose="020F0502020204030204"/>
              </a:rPr>
              <a:t>Modelling</a:t>
            </a:r>
          </a:p>
          <a:p>
            <a:pPr marL="628639" lvl="1" indent="-171450" algn="just" defTabSz="914377">
              <a:spcAft>
                <a:spcPts val="600"/>
              </a:spcAft>
              <a:buFont typeface="Wingdings" panose="05000000000000000000" pitchFamily="2" charset="2"/>
              <a:buChar char="à"/>
              <a:defRPr/>
            </a:pPr>
            <a:r>
              <a:rPr lang="en-US" sz="1100" dirty="0">
                <a:solidFill>
                  <a:prstClr val="black"/>
                </a:solidFill>
                <a:latin typeface="Calibri" panose="020F0502020204030204"/>
              </a:rPr>
              <a:t>Transmission line switching  in openTEPES </a:t>
            </a:r>
            <a:r>
              <a:rPr kumimoji="0" lang="en-US" sz="1400" b="1" i="0" u="none" strike="noStrike" kern="1200" cap="none" spc="0" normalizeH="0" baseline="0" noProof="0" dirty="0">
                <a:ln>
                  <a:noFill/>
                </a:ln>
                <a:solidFill>
                  <a:srgbClr val="548235"/>
                </a:solidFill>
                <a:uLnTx/>
                <a:uFillTx/>
                <a:latin typeface="Calibri" panose="020F0502020204030204"/>
                <a:ea typeface="+mn-ea"/>
                <a:cs typeface="+mn-cs"/>
              </a:rPr>
              <a:t>(Item 5.1: P4)</a:t>
            </a:r>
            <a:endParaRPr lang="en-US" sz="1100" dirty="0">
              <a:solidFill>
                <a:srgbClr val="548235"/>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US" sz="1100" dirty="0">
                <a:solidFill>
                  <a:prstClr val="black"/>
                </a:solidFill>
                <a:latin typeface="Calibri" panose="020F0502020204030204"/>
              </a:rPr>
              <a:t>AC-OPF models: </a:t>
            </a:r>
            <a:r>
              <a:rPr lang="en-US" sz="1100" dirty="0" err="1">
                <a:solidFill>
                  <a:prstClr val="black"/>
                </a:solidFill>
                <a:latin typeface="Calibri" panose="020F0502020204030204"/>
              </a:rPr>
              <a:t>DistFlow</a:t>
            </a:r>
            <a:r>
              <a:rPr lang="en-US" sz="1100" dirty="0">
                <a:solidFill>
                  <a:prstClr val="black"/>
                </a:solidFill>
                <a:latin typeface="Calibri" panose="020F0502020204030204"/>
              </a:rPr>
              <a:t> &amp; Bus Injection. Power Mismatch Validation &amp; Bounds Tightening</a:t>
            </a:r>
            <a:r>
              <a:rPr lang="en-US" sz="1400" b="1" dirty="0">
                <a:solidFill>
                  <a:schemeClr val="accent6">
                    <a:lumMod val="75000"/>
                  </a:schemeClr>
                </a:solidFill>
                <a:latin typeface="Calibri" panose="020F0502020204030204"/>
              </a:rPr>
              <a:t> </a:t>
            </a:r>
            <a:r>
              <a:rPr kumimoji="0" lang="en-US" sz="1400" b="1" i="0" u="none" strike="noStrike" kern="1200" cap="none" spc="0" normalizeH="0" baseline="0" noProof="0" dirty="0">
                <a:ln>
                  <a:noFill/>
                </a:ln>
                <a:solidFill>
                  <a:schemeClr val="accent6">
                    <a:lumMod val="75000"/>
                  </a:schemeClr>
                </a:solidFill>
                <a:uLnTx/>
                <a:uFillTx/>
                <a:latin typeface="Calibri" panose="020F0502020204030204"/>
                <a:ea typeface="+mn-ea"/>
                <a:cs typeface="+mn-cs"/>
              </a:rPr>
              <a:t>(Item 4.1: P2)</a:t>
            </a:r>
            <a:endParaRPr lang="en-US" sz="1400" dirty="0">
              <a:solidFill>
                <a:schemeClr val="accent6">
                  <a:lumMod val="75000"/>
                </a:schemeClr>
              </a:solidFill>
              <a:latin typeface="Calibri" panose="020F0502020204030204"/>
            </a:endParaRPr>
          </a:p>
          <a:p>
            <a:pPr marL="228594" marR="0" lvl="0" indent="-228594" algn="just"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Analysis</a:t>
            </a:r>
          </a:p>
          <a:p>
            <a:pPr marL="628639" lvl="1" indent="-171450" algn="just" defTabSz="914377">
              <a:spcAft>
                <a:spcPts val="600"/>
              </a:spcAft>
              <a:buFont typeface="Wingdings" panose="05000000000000000000" pitchFamily="2" charset="2"/>
              <a:buChar char="à"/>
              <a:defRPr/>
            </a:pPr>
            <a:r>
              <a:rPr lang="en-US" sz="1100" dirty="0">
                <a:solidFill>
                  <a:prstClr val="black"/>
                </a:solidFill>
                <a:latin typeface="Calibri" panose="020F0502020204030204"/>
              </a:rPr>
              <a:t>Comparison of MISOCP and MILP version of the AC-OPF in openTEPES </a:t>
            </a:r>
            <a:r>
              <a:rPr kumimoji="0" lang="en-US" sz="1400" b="1" i="0" u="none" strike="noStrike" kern="1200" cap="none" spc="0" normalizeH="0" baseline="0" noProof="0" dirty="0">
                <a:ln>
                  <a:noFill/>
                </a:ln>
                <a:solidFill>
                  <a:schemeClr val="accent6">
                    <a:lumMod val="75000"/>
                  </a:schemeClr>
                </a:solidFill>
                <a:uLnTx/>
                <a:uFillTx/>
                <a:latin typeface="Calibri" panose="020F0502020204030204"/>
                <a:ea typeface="+mn-ea"/>
                <a:cs typeface="+mn-cs"/>
              </a:rPr>
              <a:t>(Item 4.1: P2)</a:t>
            </a:r>
            <a:endParaRPr lang="en-US" sz="1400" dirty="0">
              <a:solidFill>
                <a:schemeClr val="accent6">
                  <a:lumMod val="75000"/>
                </a:schemeClr>
              </a:solidFill>
              <a:latin typeface="Calibri" panose="020F0502020204030204"/>
            </a:endParaRPr>
          </a:p>
          <a:p>
            <a:pPr marL="228594" indent="-228594" algn="just" defTabSz="914377">
              <a:spcAft>
                <a:spcPts val="600"/>
              </a:spcAft>
              <a:buFont typeface="Arial" panose="020B0604020202020204" pitchFamily="34" charset="0"/>
              <a:buChar char="•"/>
              <a:defRPr/>
            </a:pPr>
            <a:r>
              <a:rPr lang="en-US" sz="1400" baseline="0" dirty="0">
                <a:solidFill>
                  <a:prstClr val="black"/>
                </a:solidFill>
                <a:latin typeface="Calibri" panose="020F0502020204030204"/>
              </a:rPr>
              <a:t>Papers (to be sent to PSCC)</a:t>
            </a:r>
            <a:endParaRPr lang="en-US" sz="1400" dirty="0">
              <a:solidFill>
                <a:prstClr val="black"/>
              </a:solidFill>
              <a:latin typeface="Calibri" panose="020F0502020204030204"/>
            </a:endParaRPr>
          </a:p>
          <a:p>
            <a:pPr marL="628639" lvl="1" indent="-171450" algn="just" defTabSz="914377">
              <a:spcAft>
                <a:spcPts val="600"/>
              </a:spcAft>
              <a:buFont typeface="Wingdings" panose="05000000000000000000" pitchFamily="2" charset="2"/>
              <a:buChar char="à"/>
              <a:defRPr/>
            </a:pPr>
            <a:r>
              <a:rPr lang="en-US" sz="1100" dirty="0">
                <a:solidFill>
                  <a:prstClr val="black"/>
                </a:solidFill>
                <a:latin typeface="Calibri" panose="020F0502020204030204"/>
              </a:rPr>
              <a:t>P2: </a:t>
            </a:r>
            <a:r>
              <a:rPr lang="en-GB" sz="1100" dirty="0">
                <a:solidFill>
                  <a:prstClr val="black"/>
                </a:solidFill>
                <a:latin typeface="Calibri" panose="020F0502020204030204"/>
              </a:rPr>
              <a:t>An Integrated Expansion Planning Model Considering an AC-OPF with Cycle Constraints and Detailed UC Constraints</a:t>
            </a:r>
          </a:p>
          <a:p>
            <a:pPr marL="628639" lvl="1" indent="-171450" algn="just" defTabSz="914377">
              <a:spcAft>
                <a:spcPts val="600"/>
              </a:spcAft>
              <a:buFont typeface="Wingdings" panose="05000000000000000000" pitchFamily="2" charset="2"/>
              <a:buChar char="à"/>
              <a:defRPr/>
            </a:pPr>
            <a:r>
              <a:rPr kumimoji="0" lang="en-GB" sz="1100" i="0" u="none" strike="noStrike" kern="1200" cap="none" spc="0" normalizeH="0" baseline="0" noProof="0" dirty="0">
                <a:ln>
                  <a:noFill/>
                </a:ln>
                <a:solidFill>
                  <a:prstClr val="black"/>
                </a:solidFill>
                <a:effectLst/>
                <a:uLnTx/>
                <a:uFillTx/>
                <a:latin typeface="Calibri" panose="020F0502020204030204"/>
              </a:rPr>
              <a:t>P3: Value and Impact of Using Local Flexibility into the Transmission Expansion Planning</a:t>
            </a:r>
            <a:endParaRPr kumimoji="0" lang="en-US" sz="1100" i="0" u="none" strike="noStrike" kern="1200" cap="none" spc="0" normalizeH="0" baseline="0" noProof="0" dirty="0">
              <a:ln>
                <a:noFill/>
              </a:ln>
              <a:solidFill>
                <a:prstClr val="black"/>
              </a:solidFill>
              <a:effectLst/>
              <a:uLnTx/>
              <a:uFillTx/>
              <a:latin typeface="Calibri" panose="020F0502020204030204"/>
            </a:endParaRPr>
          </a:p>
        </p:txBody>
      </p:sp>
      <p:grpSp>
        <p:nvGrpSpPr>
          <p:cNvPr id="43" name="Group 42">
            <a:extLst>
              <a:ext uri="{FF2B5EF4-FFF2-40B4-BE49-F238E27FC236}">
                <a16:creationId xmlns:a16="http://schemas.microsoft.com/office/drawing/2014/main" id="{8B9657B4-1843-4BBC-8414-A4BFEB7F3F8C}"/>
              </a:ext>
            </a:extLst>
          </p:cNvPr>
          <p:cNvGrpSpPr/>
          <p:nvPr/>
        </p:nvGrpSpPr>
        <p:grpSpPr>
          <a:xfrm>
            <a:off x="457199" y="2040928"/>
            <a:ext cx="2048933" cy="3973543"/>
            <a:chOff x="457199" y="2107430"/>
            <a:chExt cx="2048933" cy="3973543"/>
          </a:xfrm>
        </p:grpSpPr>
        <p:sp>
          <p:nvSpPr>
            <p:cNvPr id="44" name="Rounded Rectangle 4">
              <a:extLst>
                <a:ext uri="{FF2B5EF4-FFF2-40B4-BE49-F238E27FC236}">
                  <a16:creationId xmlns:a16="http://schemas.microsoft.com/office/drawing/2014/main" id="{7773C182-BF3B-41B0-864A-56D5D45D54D3}"/>
                </a:ext>
              </a:extLst>
            </p:cNvPr>
            <p:cNvSpPr/>
            <p:nvPr/>
          </p:nvSpPr>
          <p:spPr>
            <a:xfrm>
              <a:off x="457199" y="2327564"/>
              <a:ext cx="2048933" cy="3753409"/>
            </a:xfrm>
            <a:prstGeom prst="roundRect">
              <a:avLst/>
            </a:prstGeom>
            <a:noFill/>
            <a:ln w="38100">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D08311F-1A31-4953-BC92-8F12637D7185}"/>
                </a:ext>
              </a:extLst>
            </p:cNvPr>
            <p:cNvSpPr/>
            <p:nvPr/>
          </p:nvSpPr>
          <p:spPr>
            <a:xfrm>
              <a:off x="983701" y="2107430"/>
              <a:ext cx="990600" cy="220134"/>
            </a:xfrm>
            <a:prstGeom prst="rect">
              <a:avLst/>
            </a:prstGeom>
            <a:solidFill>
              <a:srgbClr val="53565A"/>
            </a:solidFill>
            <a:ln>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ángulo redondeado 6">
              <a:extLst>
                <a:ext uri="{FF2B5EF4-FFF2-40B4-BE49-F238E27FC236}">
                  <a16:creationId xmlns:a16="http://schemas.microsoft.com/office/drawing/2014/main" id="{A5DAE127-B519-4BFC-BD3D-80B13F8708B3}"/>
                </a:ext>
              </a:extLst>
            </p:cNvPr>
            <p:cNvSpPr/>
            <p:nvPr/>
          </p:nvSpPr>
          <p:spPr>
            <a:xfrm>
              <a:off x="610321" y="3573630"/>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Objectives</a:t>
              </a:r>
            </a:p>
          </p:txBody>
        </p:sp>
        <p:sp>
          <p:nvSpPr>
            <p:cNvPr id="47" name="Rectángulo redondeado 6">
              <a:extLst>
                <a:ext uri="{FF2B5EF4-FFF2-40B4-BE49-F238E27FC236}">
                  <a16:creationId xmlns:a16="http://schemas.microsoft.com/office/drawing/2014/main" id="{C3D5EEB4-0D1E-4F2C-9EF6-D656642CCA77}"/>
                </a:ext>
              </a:extLst>
            </p:cNvPr>
            <p:cNvSpPr/>
            <p:nvPr/>
          </p:nvSpPr>
          <p:spPr>
            <a:xfrm>
              <a:off x="610321" y="2810478"/>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US" sz="1200" dirty="0">
                  <a:solidFill>
                    <a:sysClr val="windowText" lastClr="000000"/>
                  </a:solidFill>
                  <a:latin typeface="Calibri Light" panose="020F0302020204030204"/>
                </a:rPr>
                <a:t>Optimal Power Grid Design (OPGD)</a:t>
              </a:r>
            </a:p>
          </p:txBody>
        </p:sp>
        <p:sp>
          <p:nvSpPr>
            <p:cNvPr id="48" name="Rectángulo redondeado 6">
              <a:extLst>
                <a:ext uri="{FF2B5EF4-FFF2-40B4-BE49-F238E27FC236}">
                  <a16:creationId xmlns:a16="http://schemas.microsoft.com/office/drawing/2014/main" id="{8E44E2B6-E2A0-43B3-803B-26DE740046D9}"/>
                </a:ext>
              </a:extLst>
            </p:cNvPr>
            <p:cNvSpPr/>
            <p:nvPr/>
          </p:nvSpPr>
          <p:spPr>
            <a:xfrm>
              <a:off x="610321" y="3918530"/>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sysClr val="windowText" lastClr="000000"/>
                  </a:solidFill>
                  <a:latin typeface="Calibri Light" panose="020F0302020204030204"/>
                </a:rPr>
                <a:t>Problem definition and expected results</a:t>
              </a:r>
              <a:endParaRPr lang="en-US" sz="1200" dirty="0">
                <a:solidFill>
                  <a:sysClr val="windowText" lastClr="000000"/>
                </a:solidFill>
                <a:latin typeface="Calibri Light" panose="020F0302020204030204"/>
              </a:endParaRPr>
            </a:p>
          </p:txBody>
        </p:sp>
        <p:sp>
          <p:nvSpPr>
            <p:cNvPr id="49" name="Rectángulo redondeado 6">
              <a:extLst>
                <a:ext uri="{FF2B5EF4-FFF2-40B4-BE49-F238E27FC236}">
                  <a16:creationId xmlns:a16="http://schemas.microsoft.com/office/drawing/2014/main" id="{882509EB-7003-4785-8028-A8E5F2E0E8F0}"/>
                </a:ext>
              </a:extLst>
            </p:cNvPr>
            <p:cNvSpPr/>
            <p:nvPr/>
          </p:nvSpPr>
          <p:spPr>
            <a:xfrm>
              <a:off x="610321" y="5347597"/>
              <a:ext cx="1737360" cy="274320"/>
            </a:xfrm>
            <a:prstGeom prst="rect">
              <a:avLst/>
            </a:prstGeom>
            <a:solidFill>
              <a:srgbClr val="C71B3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rPr>
                <a:t>Checkpoint</a:t>
              </a:r>
            </a:p>
          </p:txBody>
        </p:sp>
        <p:sp>
          <p:nvSpPr>
            <p:cNvPr id="50" name="Rectángulo redondeado 6">
              <a:extLst>
                <a:ext uri="{FF2B5EF4-FFF2-40B4-BE49-F238E27FC236}">
                  <a16:creationId xmlns:a16="http://schemas.microsoft.com/office/drawing/2014/main" id="{2695C9AF-824A-4769-9146-44AECDF1C71F}"/>
                </a:ext>
              </a:extLst>
            </p:cNvPr>
            <p:cNvSpPr/>
            <p:nvPr/>
          </p:nvSpPr>
          <p:spPr>
            <a:xfrm>
              <a:off x="612985" y="5689790"/>
              <a:ext cx="1737360" cy="274320"/>
            </a:xfrm>
            <a:prstGeom prst="rect">
              <a:avLst/>
            </a:prstGeom>
            <a:solidFill>
              <a:srgbClr val="53565A"/>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defTabSz="914377">
                <a:defRPr/>
              </a:pPr>
              <a:r>
                <a:rPr lang="en-US" sz="1200" dirty="0">
                  <a:solidFill>
                    <a:prstClr val="white"/>
                  </a:solidFill>
                  <a:latin typeface="Calibri Light" panose="020F0302020204030204"/>
                </a:rPr>
                <a:t>Remaining tasks</a:t>
              </a: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51" name="Rectángulo redondeado 6">
              <a:extLst>
                <a:ext uri="{FF2B5EF4-FFF2-40B4-BE49-F238E27FC236}">
                  <a16:creationId xmlns:a16="http://schemas.microsoft.com/office/drawing/2014/main" id="{764943E0-068F-4865-9B59-7C54D387B3DC}"/>
                </a:ext>
              </a:extLst>
            </p:cNvPr>
            <p:cNvSpPr/>
            <p:nvPr/>
          </p:nvSpPr>
          <p:spPr>
            <a:xfrm>
              <a:off x="610321" y="4353297"/>
              <a:ext cx="1737360" cy="487819"/>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sysClr val="windowText" lastClr="000000"/>
                  </a:solidFill>
                  <a:latin typeface="Calibri Light" panose="020F0302020204030204"/>
                </a:rPr>
                <a:t>Leveraging the Power Grid with openTEPES</a:t>
              </a:r>
            </a:p>
          </p:txBody>
        </p:sp>
        <p:sp>
          <p:nvSpPr>
            <p:cNvPr id="52" name="Rectángulo redondeado 6">
              <a:extLst>
                <a:ext uri="{FF2B5EF4-FFF2-40B4-BE49-F238E27FC236}">
                  <a16:creationId xmlns:a16="http://schemas.microsoft.com/office/drawing/2014/main" id="{D4234E82-BE49-4FD2-BC71-41FD2F69A683}"/>
                </a:ext>
              </a:extLst>
            </p:cNvPr>
            <p:cNvSpPr/>
            <p:nvPr/>
          </p:nvSpPr>
          <p:spPr>
            <a:xfrm>
              <a:off x="610321" y="246784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European</a:t>
              </a:r>
              <a:r>
                <a:rPr kumimoji="0" lang="en-US" sz="1200" b="0" i="0" u="none" strike="noStrike" kern="1200" cap="none" spc="0" normalizeH="0" noProof="0" dirty="0">
                  <a:ln>
                    <a:noFill/>
                  </a:ln>
                  <a:solidFill>
                    <a:sysClr val="windowText" lastClr="000000"/>
                  </a:solidFill>
                  <a:effectLst/>
                  <a:uLnTx/>
                  <a:uFillTx/>
                  <a:latin typeface="Calibri Light" panose="020F0302020204030204"/>
                  <a:ea typeface="+mn-ea"/>
                  <a:cs typeface="+mn-cs"/>
                </a:rPr>
                <a:t> context</a:t>
              </a:r>
              <a:endPar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53" name="Rectángulo redondeado 6">
              <a:extLst>
                <a:ext uri="{FF2B5EF4-FFF2-40B4-BE49-F238E27FC236}">
                  <a16:creationId xmlns:a16="http://schemas.microsoft.com/office/drawing/2014/main" id="{8D2F9E8F-C97B-46C2-8CA5-F587C7391AF4}"/>
                </a:ext>
              </a:extLst>
            </p:cNvPr>
            <p:cNvSpPr/>
            <p:nvPr/>
          </p:nvSpPr>
          <p:spPr>
            <a:xfrm>
              <a:off x="610321" y="4911696"/>
              <a:ext cx="1737360" cy="36576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algn="ctr" defTabSz="914377"/>
              <a:r>
                <a:rPr lang="en-GB" sz="1200" dirty="0">
                  <a:solidFill>
                    <a:sysClr val="windowText" lastClr="000000"/>
                  </a:solidFill>
                  <a:latin typeface="Calibri Light" panose="020F0302020204030204"/>
                </a:rPr>
                <a:t>PhD schedule</a:t>
              </a:r>
            </a:p>
          </p:txBody>
        </p:sp>
        <p:sp>
          <p:nvSpPr>
            <p:cNvPr id="54" name="Rectángulo redondeado 6">
              <a:extLst>
                <a:ext uri="{FF2B5EF4-FFF2-40B4-BE49-F238E27FC236}">
                  <a16:creationId xmlns:a16="http://schemas.microsoft.com/office/drawing/2014/main" id="{DF3BA059-E0CF-44DC-94D8-C25A2D252D4A}"/>
                </a:ext>
              </a:extLst>
            </p:cNvPr>
            <p:cNvSpPr/>
            <p:nvPr/>
          </p:nvSpPr>
          <p:spPr>
            <a:xfrm>
              <a:off x="610321" y="3237774"/>
              <a:ext cx="1737360" cy="274320"/>
            </a:xfrm>
            <a:prstGeom prst="rect">
              <a:avLst/>
            </a:prstGeom>
            <a:noFill/>
            <a:ln>
              <a:solidFill>
                <a:srgbClr val="53565A"/>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Literature review</a:t>
              </a:r>
            </a:p>
          </p:txBody>
        </p:sp>
      </p:grpSp>
      <p:sp>
        <p:nvSpPr>
          <p:cNvPr id="18" name="Rectangle 17">
            <a:extLst>
              <a:ext uri="{FF2B5EF4-FFF2-40B4-BE49-F238E27FC236}">
                <a16:creationId xmlns:a16="http://schemas.microsoft.com/office/drawing/2014/main" id="{C274393A-C517-40C7-BFF5-BFE76C2E5838}"/>
              </a:ext>
            </a:extLst>
          </p:cNvPr>
          <p:cNvSpPr/>
          <p:nvPr/>
        </p:nvSpPr>
        <p:spPr>
          <a:xfrm>
            <a:off x="2805390" y="6161090"/>
            <a:ext cx="7683514" cy="246221"/>
          </a:xfrm>
          <a:prstGeom prst="rect">
            <a:avLst/>
          </a:prstGeom>
        </p:spPr>
        <p:txBody>
          <a:bodyPr wrap="none">
            <a:spAutoFit/>
          </a:bodyPr>
          <a:lstStyle/>
          <a:p>
            <a:r>
              <a:rPr lang="en-US" sz="1000" i="1" dirty="0">
                <a:solidFill>
                  <a:srgbClr val="000000"/>
                </a:solidFill>
                <a:latin typeface="Calibri" panose="020F0502020204030204" pitchFamily="34" charset="0"/>
              </a:rPr>
              <a:t>[4] </a:t>
            </a:r>
            <a:r>
              <a:rPr lang="en-GB" sz="1000" i="1" dirty="0">
                <a:solidFill>
                  <a:srgbClr val="000000"/>
                </a:solidFill>
                <a:latin typeface="Calibri" panose="020F0502020204030204" pitchFamily="34" charset="0"/>
              </a:rPr>
              <a:t>Barrows, Clayton, et al. "The IEEE reliability test system: A proposed 2019 update." IEEE Transactions on Power Systems 35.1 (2019): 119-127.</a:t>
            </a:r>
          </a:p>
        </p:txBody>
      </p:sp>
    </p:spTree>
    <p:extLst>
      <p:ext uri="{BB962C8B-B14F-4D97-AF65-F5344CB8AC3E}">
        <p14:creationId xmlns:p14="http://schemas.microsoft.com/office/powerpoint/2010/main" val="4117606643"/>
      </p:ext>
    </p:extLst>
  </p:cSld>
  <p:clrMapOvr>
    <a:masterClrMapping/>
  </p:clrMapOvr>
</p:sld>
</file>

<file path=ppt/theme/theme1.xml><?xml version="1.0" encoding="utf-8"?>
<a:theme xmlns:a="http://schemas.openxmlformats.org/drawingml/2006/main" name="Tema_nueva_marca_16:9">
  <a:themeElements>
    <a:clrScheme name="Personalizado 1">
      <a:dk1>
        <a:srgbClr val="53565A"/>
      </a:dk1>
      <a:lt1>
        <a:srgbClr val="FFFFFF"/>
      </a:lt1>
      <a:dk2>
        <a:srgbClr val="53565A"/>
      </a:dk2>
      <a:lt2>
        <a:srgbClr val="FFFFFF"/>
      </a:lt2>
      <a:accent1>
        <a:srgbClr val="FFB81C"/>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Nueva_Plantilla_ppt_4X3">
      <a:majorFont>
        <a:latin typeface="Futura LT Pro Book"/>
        <a:ea typeface=""/>
        <a:cs typeface=""/>
      </a:majorFont>
      <a:minorFont>
        <a:latin typeface="Futura LT Pro Medium"/>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_point_16_9__.potx" id="{DC64D7C8-36E0-482A-86AD-8E4611F1C0B6}" vid="{542E3CBB-83D3-4322-8FE8-0DBFE632A8B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30470</TotalTime>
  <Words>2100</Words>
  <Application>Microsoft Office PowerPoint</Application>
  <PresentationFormat>Widescreen</PresentationFormat>
  <Paragraphs>262</Paragraphs>
  <Slides>12</Slides>
  <Notes>9</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12</vt:i4>
      </vt:variant>
    </vt:vector>
  </HeadingPairs>
  <TitlesOfParts>
    <vt:vector size="22" baseType="lpstr">
      <vt:lpstr>Adobe Hebrew</vt:lpstr>
      <vt:lpstr>Arial</vt:lpstr>
      <vt:lpstr>Calibri</vt:lpstr>
      <vt:lpstr>Calibri Light</vt:lpstr>
      <vt:lpstr>Futura LT Pro Book</vt:lpstr>
      <vt:lpstr>Futura LT Pro Medium</vt:lpstr>
      <vt:lpstr>Wingdings</vt:lpstr>
      <vt:lpstr>Tema_nueva_marca_16:9</vt:lpstr>
      <vt:lpstr>Worksheet</vt:lpstr>
      <vt:lpstr>Microsoft Excel Worksheet</vt:lpstr>
      <vt:lpstr> Research Plan Proposal: Optimal Power Grid Design for a Low Carbon Emission Future “to efficiently deliver sustainable, economic and                                                              secure electricity supplies”</vt:lpstr>
      <vt:lpstr>European context</vt:lpstr>
      <vt:lpstr>Optimal Power Grid Design (OPGD)</vt:lpstr>
      <vt:lpstr>Literature review: TEP (see slide: Reference I)</vt:lpstr>
      <vt:lpstr>Objective</vt:lpstr>
      <vt:lpstr>Problem definition</vt:lpstr>
      <vt:lpstr>Leveraging the Power Grid with openTEPES</vt:lpstr>
      <vt:lpstr>PhD schedule</vt:lpstr>
      <vt:lpstr>Checkpoint: Second year work</vt:lpstr>
      <vt:lpstr>Remaining tasks</vt:lpstr>
      <vt:lpstr>PowerPoint Presentation</vt:lpstr>
      <vt:lpstr>Reference: 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AQ</dc:creator>
  <cp:lastModifiedBy>Erik Francisco Álvarez Quispe</cp:lastModifiedBy>
  <cp:revision>666</cp:revision>
  <dcterms:created xsi:type="dcterms:W3CDTF">2020-03-25T10:09:32Z</dcterms:created>
  <dcterms:modified xsi:type="dcterms:W3CDTF">2021-09-21T14:56:25Z</dcterms:modified>
</cp:coreProperties>
</file>